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87" r:id="rId3"/>
    <p:sldId id="257" r:id="rId4"/>
    <p:sldId id="258" r:id="rId5"/>
    <p:sldId id="261" r:id="rId6"/>
    <p:sldId id="259" r:id="rId7"/>
    <p:sldId id="260" r:id="rId8"/>
    <p:sldId id="262" r:id="rId9"/>
    <p:sldId id="263" r:id="rId10"/>
    <p:sldId id="264" r:id="rId11"/>
    <p:sldId id="265" r:id="rId12"/>
    <p:sldId id="266" r:id="rId13"/>
    <p:sldId id="267" r:id="rId14"/>
    <p:sldId id="268" r:id="rId15"/>
    <p:sldId id="269" r:id="rId16"/>
    <p:sldId id="284" r:id="rId17"/>
    <p:sldId id="285" r:id="rId18"/>
    <p:sldId id="286" r:id="rId19"/>
    <p:sldId id="270" r:id="rId20"/>
    <p:sldId id="271" r:id="rId21"/>
    <p:sldId id="281" r:id="rId22"/>
    <p:sldId id="272" r:id="rId23"/>
    <p:sldId id="273" r:id="rId24"/>
    <p:sldId id="274" r:id="rId25"/>
    <p:sldId id="275" r:id="rId26"/>
    <p:sldId id="276" r:id="rId27"/>
    <p:sldId id="277" r:id="rId28"/>
    <p:sldId id="278" r:id="rId29"/>
    <p:sldId id="279" r:id="rId30"/>
    <p:sldId id="280"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2D"/>
    <a:srgbClr val="770062"/>
    <a:srgbClr val="1E0019"/>
    <a:srgbClr val="4DEC00"/>
    <a:srgbClr val="D90001"/>
    <a:srgbClr val="0B00A7"/>
    <a:srgbClr val="FFD901"/>
    <a:srgbClr val="FF8D00"/>
    <a:srgbClr val="770066"/>
    <a:srgbClr val="770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5033" autoAdjust="0"/>
  </p:normalViewPr>
  <p:slideViewPr>
    <p:cSldViewPr snapToGrid="0">
      <p:cViewPr varScale="1">
        <p:scale>
          <a:sx n="79" d="100"/>
          <a:sy n="79" d="100"/>
        </p:scale>
        <p:origin x="159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3D9F9-95DD-483F-89B4-822A81329011}" type="datetimeFigureOut">
              <a:rPr lang="en-GB" smtClean="0"/>
              <a:t>03/06/2024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D34B4-F82E-49B0-9CC6-93C4E381ABA6}" type="slidenum">
              <a:rPr lang="en-GB" smtClean="0"/>
              <a:t>‹#›</a:t>
            </a:fld>
            <a:endParaRPr lang="en-GB"/>
          </a:p>
        </p:txBody>
      </p:sp>
    </p:spTree>
    <p:extLst>
      <p:ext uri="{BB962C8B-B14F-4D97-AF65-F5344CB8AC3E}">
        <p14:creationId xmlns:p14="http://schemas.microsoft.com/office/powerpoint/2010/main" val="164106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https://youtu.be/XQKGigb5l28</a:t>
            </a:r>
          </a:p>
        </p:txBody>
      </p:sp>
      <p:sp>
        <p:nvSpPr>
          <p:cNvPr id="4" name="Slide Number Placeholder 3"/>
          <p:cNvSpPr>
            <a:spLocks noGrp="1"/>
          </p:cNvSpPr>
          <p:nvPr>
            <p:ph type="sldNum" sz="quarter" idx="5"/>
          </p:nvPr>
        </p:nvSpPr>
        <p:spPr/>
        <p:txBody>
          <a:bodyPr/>
          <a:lstStyle/>
          <a:p>
            <a:fld id="{7E8D34B4-F82E-49B0-9CC6-93C4E381ABA6}" type="slidenum">
              <a:rPr lang="en-GB" smtClean="0"/>
              <a:t>8</a:t>
            </a:fld>
            <a:endParaRPr lang="en-GB"/>
          </a:p>
        </p:txBody>
      </p:sp>
    </p:spTree>
    <p:extLst>
      <p:ext uri="{BB962C8B-B14F-4D97-AF65-F5344CB8AC3E}">
        <p14:creationId xmlns:p14="http://schemas.microsoft.com/office/powerpoint/2010/main" val="14396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https://youtu.be/6USqIsRY6cM</a:t>
            </a:r>
          </a:p>
        </p:txBody>
      </p:sp>
      <p:sp>
        <p:nvSpPr>
          <p:cNvPr id="4" name="Slide Number Placeholder 3"/>
          <p:cNvSpPr>
            <a:spLocks noGrp="1"/>
          </p:cNvSpPr>
          <p:nvPr>
            <p:ph type="sldNum" sz="quarter" idx="5"/>
          </p:nvPr>
        </p:nvSpPr>
        <p:spPr/>
        <p:txBody>
          <a:bodyPr/>
          <a:lstStyle/>
          <a:p>
            <a:fld id="{7E8D34B4-F82E-49B0-9CC6-93C4E381ABA6}" type="slidenum">
              <a:rPr lang="en-GB" smtClean="0"/>
              <a:t>21</a:t>
            </a:fld>
            <a:endParaRPr lang="en-GB"/>
          </a:p>
        </p:txBody>
      </p:sp>
    </p:spTree>
    <p:extLst>
      <p:ext uri="{BB962C8B-B14F-4D97-AF65-F5344CB8AC3E}">
        <p14:creationId xmlns:p14="http://schemas.microsoft.com/office/powerpoint/2010/main" val="293678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378" y="1041400"/>
            <a:ext cx="4980215" cy="2387600"/>
          </a:xfrm>
        </p:spPr>
        <p:txBody>
          <a:bodyPr anchor="b">
            <a:normAutofit/>
          </a:bodyPr>
          <a:lstStyle>
            <a:lvl1pPr algn="ctr">
              <a:defRPr sz="600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defRPr>
            </a:lvl1pPr>
          </a:lstStyle>
          <a:p>
            <a:r>
              <a:rPr lang="en-US"/>
              <a:t>Click to edit Master title style</a:t>
            </a:r>
          </a:p>
        </p:txBody>
      </p:sp>
      <p:sp>
        <p:nvSpPr>
          <p:cNvPr id="3" name="Subtitle 2"/>
          <p:cNvSpPr>
            <a:spLocks noGrp="1"/>
          </p:cNvSpPr>
          <p:nvPr>
            <p:ph type="subTitle" idx="1"/>
          </p:nvPr>
        </p:nvSpPr>
        <p:spPr>
          <a:xfrm>
            <a:off x="3845378" y="3521075"/>
            <a:ext cx="4980215" cy="1655762"/>
          </a:xfrm>
        </p:spPr>
        <p:txBody>
          <a:bodyPr/>
          <a:lstStyle>
            <a:lvl1pPr marL="0" indent="0" algn="ctr">
              <a:buNone/>
              <a:defRPr sz="2400">
                <a:solidFill>
                  <a:srgbClr val="77032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572000" y="6286011"/>
            <a:ext cx="998807" cy="365125"/>
          </a:xfrm>
        </p:spPr>
        <p:txBody>
          <a:bodyPr/>
          <a:lstStyle/>
          <a:p>
            <a:fld id="{276D79ED-3FA7-4EF8-964B-EB8BCFAB02F8}" type="datetimeFigureOut">
              <a:rPr lang="en-US" smtClean="0"/>
              <a:t>6/3/2024</a:t>
            </a:fld>
            <a:endParaRPr lang="en-US"/>
          </a:p>
        </p:txBody>
      </p:sp>
      <p:sp>
        <p:nvSpPr>
          <p:cNvPr id="5" name="Footer Placeholder 4"/>
          <p:cNvSpPr>
            <a:spLocks noGrp="1"/>
          </p:cNvSpPr>
          <p:nvPr>
            <p:ph type="ftr" sz="quarter" idx="11"/>
          </p:nvPr>
        </p:nvSpPr>
        <p:spPr>
          <a:xfrm>
            <a:off x="5654992" y="6286011"/>
            <a:ext cx="2456633" cy="365125"/>
          </a:xfrm>
        </p:spPr>
        <p:txBody>
          <a:bodyPr/>
          <a:lstStyle/>
          <a:p>
            <a:endParaRPr lang="en-US"/>
          </a:p>
        </p:txBody>
      </p:sp>
      <p:sp>
        <p:nvSpPr>
          <p:cNvPr id="6" name="Slide Number Placeholder 5"/>
          <p:cNvSpPr>
            <a:spLocks noGrp="1"/>
          </p:cNvSpPr>
          <p:nvPr>
            <p:ph type="sldNum" sz="quarter" idx="12"/>
          </p:nvPr>
        </p:nvSpPr>
        <p:spPr>
          <a:xfrm>
            <a:off x="8111625" y="6286012"/>
            <a:ext cx="713968" cy="365125"/>
          </a:xfrm>
        </p:spPr>
        <p:txBody>
          <a:bodyPr/>
          <a:lstStyle/>
          <a:p>
            <a:fld id="{C6F12CB2-7F2C-47B9-AE70-22A94B49F233}" type="slidenum">
              <a:rPr lang="en-US" smtClean="0"/>
              <a:t>‹#›</a:t>
            </a:fld>
            <a:endParaRPr lang="en-US"/>
          </a:p>
        </p:txBody>
      </p:sp>
      <p:sp>
        <p:nvSpPr>
          <p:cNvPr id="7" name="Rectangle 6">
            <a:extLst>
              <a:ext uri="{FF2B5EF4-FFF2-40B4-BE49-F238E27FC236}">
                <a16:creationId xmlns:a16="http://schemas.microsoft.com/office/drawing/2014/main" id="{699D50E9-1172-1441-B3B6-4D4FDC372E2F}"/>
              </a:ext>
            </a:extLst>
          </p:cNvPr>
          <p:cNvSpPr/>
          <p:nvPr userDrawn="1"/>
        </p:nvSpPr>
        <p:spPr>
          <a:xfrm>
            <a:off x="4814407" y="6756742"/>
            <a:ext cx="4329593" cy="101259"/>
          </a:xfrm>
          <a:custGeom>
            <a:avLst/>
            <a:gdLst>
              <a:gd name="connsiteX0" fmla="*/ 0 w 5735968"/>
              <a:gd name="connsiteY0" fmla="*/ 0 h 101259"/>
              <a:gd name="connsiteX1" fmla="*/ 5735968 w 5735968"/>
              <a:gd name="connsiteY1" fmla="*/ 0 h 101259"/>
              <a:gd name="connsiteX2" fmla="*/ 5735968 w 5735968"/>
              <a:gd name="connsiteY2" fmla="*/ 101259 h 101259"/>
              <a:gd name="connsiteX3" fmla="*/ 0 w 5735968"/>
              <a:gd name="connsiteY3" fmla="*/ 101259 h 101259"/>
              <a:gd name="connsiteX4" fmla="*/ 0 w 5735968"/>
              <a:gd name="connsiteY4" fmla="*/ 0 h 101259"/>
              <a:gd name="connsiteX0" fmla="*/ 0 w 5742105"/>
              <a:gd name="connsiteY0" fmla="*/ 42959 h 101259"/>
              <a:gd name="connsiteX1" fmla="*/ 5742105 w 5742105"/>
              <a:gd name="connsiteY1" fmla="*/ 0 h 101259"/>
              <a:gd name="connsiteX2" fmla="*/ 5742105 w 5742105"/>
              <a:gd name="connsiteY2" fmla="*/ 101259 h 101259"/>
              <a:gd name="connsiteX3" fmla="*/ 6137 w 5742105"/>
              <a:gd name="connsiteY3" fmla="*/ 101259 h 101259"/>
              <a:gd name="connsiteX4" fmla="*/ 0 w 5742105"/>
              <a:gd name="connsiteY4" fmla="*/ 42959 h 101259"/>
              <a:gd name="connsiteX0" fmla="*/ 0 w 5742105"/>
              <a:gd name="connsiteY0" fmla="*/ 42959 h 101259"/>
              <a:gd name="connsiteX1" fmla="*/ 5742105 w 5742105"/>
              <a:gd name="connsiteY1" fmla="*/ 0 h 101259"/>
              <a:gd name="connsiteX2" fmla="*/ 5742105 w 5742105"/>
              <a:gd name="connsiteY2" fmla="*/ 101259 h 101259"/>
              <a:gd name="connsiteX3" fmla="*/ 55233 w 5742105"/>
              <a:gd name="connsiteY3" fmla="*/ 101259 h 101259"/>
              <a:gd name="connsiteX4" fmla="*/ 0 w 5742105"/>
              <a:gd name="connsiteY4" fmla="*/ 42959 h 10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2105" h="101259">
                <a:moveTo>
                  <a:pt x="0" y="42959"/>
                </a:moveTo>
                <a:lnTo>
                  <a:pt x="5742105" y="0"/>
                </a:lnTo>
                <a:lnTo>
                  <a:pt x="5742105" y="101259"/>
                </a:lnTo>
                <a:lnTo>
                  <a:pt x="55233" y="101259"/>
                </a:lnTo>
                <a:lnTo>
                  <a:pt x="0" y="429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72437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396556" y="608085"/>
            <a:ext cx="2390048" cy="560905"/>
          </a:xfrm>
          <a:solidFill>
            <a:schemeClr val="bg1"/>
          </a:solidFill>
        </p:spPr>
        <p:txBody>
          <a:bodyPr wrap="square" lIns="144000" tIns="144000" rIns="108000" bIns="0" anchor="ctr" anchorCtr="0">
            <a:spAutoFit/>
          </a:bodyPr>
          <a:lstStyle>
            <a:lvl1pPr marL="0" indent="0">
              <a:buNone/>
              <a:defRPr sz="3000" b="1" i="0" spc="75" baseline="0">
                <a:solidFill>
                  <a:schemeClr val="tx1"/>
                </a:solidFill>
                <a:latin typeface="Univers LT Pro 85 XBlack" panose="020B0804030502020204" pitchFamily="34" charset="77"/>
              </a:defRPr>
            </a:lvl1pPr>
            <a:lvl5pPr marL="13716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396478" y="3611564"/>
            <a:ext cx="8176022" cy="339950"/>
          </a:xfrm>
        </p:spPr>
        <p:txBody>
          <a:bodyPr lIns="0" rIns="90000">
            <a:noAutofit/>
          </a:bodyPr>
          <a:lstStyle>
            <a:lvl1pPr marL="0" indent="0">
              <a:buNone/>
              <a:defRPr sz="15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396478" y="1481684"/>
            <a:ext cx="8176022"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396478" y="4035426"/>
            <a:ext cx="8176022" cy="1127125"/>
          </a:xfrm>
        </p:spPr>
        <p:txBody>
          <a:bodyPr lIns="0">
            <a:normAutofit/>
          </a:bodyPr>
          <a:lstStyle>
            <a:lvl1pPr>
              <a:buClr>
                <a:srgbClr val="FFFF00"/>
              </a:buClr>
              <a:defRPr sz="1350" b="0" i="0">
                <a:solidFill>
                  <a:schemeClr val="bg1"/>
                </a:solidFill>
                <a:latin typeface="Univers LT Pro 45 Light" panose="020B0403020202020204" pitchFamily="34" charset="77"/>
              </a:defRPr>
            </a:lvl1pPr>
            <a:lvl2pPr>
              <a:buClr>
                <a:srgbClr val="00AEEF"/>
              </a:buClr>
              <a:defRPr sz="1350"/>
            </a:lvl2pPr>
            <a:lvl3pPr marL="942975" indent="-257175">
              <a:buClr>
                <a:srgbClr val="00AEEF"/>
              </a:buClr>
              <a:buFont typeface="Arial" panose="020B0604020202020204" pitchFamily="34" charset="0"/>
              <a:buChar char="•"/>
              <a:defRPr sz="1350"/>
            </a:lvl3pPr>
            <a:lvl4pPr marL="1243013" indent="-214313">
              <a:buFont typeface="Arial" panose="020B0604020202020204" pitchFamily="34" charset="0"/>
              <a:buChar char="•"/>
              <a:defRPr/>
            </a:lvl4pPr>
            <a:lvl5pPr marL="1585913" indent="-214313">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396477" y="5326926"/>
            <a:ext cx="7098338" cy="1127125"/>
          </a:xfrm>
        </p:spPr>
        <p:txBody>
          <a:bodyPr lIns="0">
            <a:normAutofit/>
          </a:bodyPr>
          <a:lstStyle>
            <a:lvl1pPr marL="257175" indent="-257175">
              <a:buClr>
                <a:srgbClr val="FFFF00"/>
              </a:buClr>
              <a:buFont typeface="+mj-lt"/>
              <a:buAutoNum type="arabicPeriod"/>
              <a:defRPr sz="1350" b="0" i="0">
                <a:solidFill>
                  <a:schemeClr val="bg1"/>
                </a:solidFill>
                <a:latin typeface="Univers LT Pro 45 Light" panose="020B0403020202020204" pitchFamily="34" charset="77"/>
              </a:defRPr>
            </a:lvl1pPr>
            <a:lvl2pPr>
              <a:buClr>
                <a:srgbClr val="00AEEF"/>
              </a:buClr>
              <a:defRPr sz="1350"/>
            </a:lvl2pPr>
            <a:lvl3pPr marL="942975" indent="-257175">
              <a:buClr>
                <a:srgbClr val="00AEEF"/>
              </a:buClr>
              <a:buFont typeface="Arial" panose="020B0604020202020204" pitchFamily="34" charset="0"/>
              <a:buChar char="•"/>
              <a:defRPr sz="1350"/>
            </a:lvl3pPr>
            <a:lvl4pPr marL="1243013" indent="-214313">
              <a:buFont typeface="Arial" panose="020B0604020202020204" pitchFamily="34" charset="0"/>
              <a:buChar char="•"/>
              <a:defRPr/>
            </a:lvl4pPr>
            <a:lvl5pPr marL="1585913" indent="-214313">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396478" y="2071688"/>
            <a:ext cx="8176022" cy="1357312"/>
          </a:xfrm>
        </p:spPr>
        <p:txBody>
          <a:bodyPr lIns="0">
            <a:normAutofit/>
          </a:bodyPr>
          <a:lstStyle>
            <a:lvl1pPr marL="0" indent="0">
              <a:buFontTx/>
              <a:buNone/>
              <a:defRPr sz="1350" b="0" i="0">
                <a:solidFill>
                  <a:schemeClr val="bg1"/>
                </a:solidFill>
                <a:latin typeface="Univers LT Pro 45 Light" panose="020B0403020202020204" pitchFamily="34" charset="77"/>
              </a:defRPr>
            </a:lvl1pPr>
            <a:lvl5pPr marL="13716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686388" y="5129961"/>
            <a:ext cx="1296029" cy="1424750"/>
          </a:xfrm>
          <a:prstGeom prst="rect">
            <a:avLst/>
          </a:prstGeom>
        </p:spPr>
      </p:pic>
    </p:spTree>
    <p:extLst>
      <p:ext uri="{BB962C8B-B14F-4D97-AF65-F5344CB8AC3E}">
        <p14:creationId xmlns:p14="http://schemas.microsoft.com/office/powerpoint/2010/main" val="387346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708" y="1683614"/>
            <a:ext cx="6188665"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303708" y="4563339"/>
            <a:ext cx="6188665" cy="1500187"/>
          </a:xfrm>
        </p:spPr>
        <p:txBody>
          <a:bodyPr/>
          <a:lstStyle>
            <a:lvl1pPr marL="0" indent="0">
              <a:buNone/>
              <a:defRPr sz="2400">
                <a:solidFill>
                  <a:srgbClr val="77032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3707" y="1873975"/>
            <a:ext cx="315468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48195" y="1873975"/>
            <a:ext cx="32232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3708" y="299812"/>
            <a:ext cx="6467747" cy="1325563"/>
          </a:xfrm>
        </p:spPr>
        <p:txBody>
          <a:bodyPr/>
          <a:lstStyle/>
          <a:p>
            <a:r>
              <a:rPr lang="en-US"/>
              <a:t>Click to edit Master title style</a:t>
            </a:r>
          </a:p>
        </p:txBody>
      </p:sp>
      <p:sp>
        <p:nvSpPr>
          <p:cNvPr id="3" name="Text Placeholder 2"/>
          <p:cNvSpPr>
            <a:spLocks noGrp="1"/>
          </p:cNvSpPr>
          <p:nvPr>
            <p:ph type="body" idx="1"/>
          </p:nvPr>
        </p:nvSpPr>
        <p:spPr>
          <a:xfrm>
            <a:off x="303705" y="1615849"/>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3706" y="2439761"/>
            <a:ext cx="32918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83722" y="1615849"/>
            <a:ext cx="30877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83722" y="2439761"/>
            <a:ext cx="308773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707" y="465138"/>
            <a:ext cx="2324985"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743196" y="465138"/>
            <a:ext cx="40282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3707" y="2065338"/>
            <a:ext cx="23249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708" y="483326"/>
            <a:ext cx="2008415"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2414175" y="483326"/>
            <a:ext cx="435728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3708" y="2083526"/>
            <a:ext cx="200841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prezentr.com/?utm_source=templates&amp;utm_medium=presentation&amp;utm_campaign=free_downloads_202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708" y="417377"/>
            <a:ext cx="6467747" cy="1325563"/>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Text Placeholder 2"/>
          <p:cNvSpPr>
            <a:spLocks noGrp="1"/>
          </p:cNvSpPr>
          <p:nvPr>
            <p:ph type="body" idx="1"/>
          </p:nvPr>
        </p:nvSpPr>
        <p:spPr>
          <a:xfrm>
            <a:off x="303708" y="1841862"/>
            <a:ext cx="6467747" cy="4387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3707" y="6356350"/>
            <a:ext cx="16377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79ED-3FA7-4EF8-964B-EB8BCFAB02F8}" type="datetimeFigureOut">
              <a:rPr lang="en-US" smtClean="0"/>
              <a:t>6/3/2024</a:t>
            </a:fld>
            <a:endParaRPr lang="en-US"/>
          </a:p>
        </p:txBody>
      </p:sp>
      <p:sp>
        <p:nvSpPr>
          <p:cNvPr id="5" name="Footer Placeholder 4"/>
          <p:cNvSpPr>
            <a:spLocks noGrp="1"/>
          </p:cNvSpPr>
          <p:nvPr>
            <p:ph type="ftr" sz="quarter" idx="3"/>
          </p:nvPr>
        </p:nvSpPr>
        <p:spPr>
          <a:xfrm>
            <a:off x="2414175" y="6356350"/>
            <a:ext cx="245663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3521" y="6356351"/>
            <a:ext cx="5205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12CB2-7F2C-47B9-AE70-22A94B49F233}" type="slidenum">
              <a:rPr lang="en-US" smtClean="0"/>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6200000">
            <a:off x="-569926" y="4955531"/>
            <a:ext cx="896556" cy="243296"/>
          </a:xfrm>
          <a:prstGeom prst="rect">
            <a:avLst/>
          </a:prstGeom>
        </p:spPr>
      </p:pic>
      <p:sp>
        <p:nvSpPr>
          <p:cNvPr id="12" name="TextBox 11"/>
          <p:cNvSpPr txBox="1"/>
          <p:nvPr userDrawn="1"/>
        </p:nvSpPr>
        <p:spPr>
          <a:xfrm rot="16200000">
            <a:off x="-2071410" y="2546066"/>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hlinkClick r:id="rId14"/>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ohomophobes.com/#!/all-tim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USqIsRY6cM?feature=oembed" TargetMode="External"/><Relationship Id="rId6" Type="http://schemas.openxmlformats.org/officeDocument/2006/relationships/image" Target="../media/image5.png"/><Relationship Id="rId5" Type="http://schemas.openxmlformats.org/officeDocument/2006/relationships/image" Target="../media/image49.jpeg"/><Relationship Id="rId4" Type="http://schemas.openxmlformats.org/officeDocument/2006/relationships/hyperlink" Target="https://youtu.be/6USqIsRY6c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4QuqSB-r9rI?feature=oembed" TargetMode="External"/><Relationship Id="rId5" Type="http://schemas.openxmlformats.org/officeDocument/2006/relationships/hyperlink" Target="https://youtu.be/4QuqSB-r9rI"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5.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XQKGigb5l28?feature=oembed" TargetMode="External"/><Relationship Id="rId6" Type="http://schemas.openxmlformats.org/officeDocument/2006/relationships/image" Target="../media/image30.jpeg"/><Relationship Id="rId5" Type="http://schemas.openxmlformats.org/officeDocument/2006/relationships/image" Target="../media/image5.png"/><Relationship Id="rId4" Type="http://schemas.openxmlformats.org/officeDocument/2006/relationships/hyperlink" Target="https://youtu.be/XQKGigb5l2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0564" y="2238375"/>
            <a:ext cx="5173436" cy="3451225"/>
          </a:xfrm>
        </p:spPr>
        <p:txBody>
          <a:bodyPr>
            <a:normAutofit/>
          </a:bodyPr>
          <a:lstStyle/>
          <a:p>
            <a:r>
              <a:rPr lang="en-US" dirty="0">
                <a:latin typeface="Century Gothic" panose="020B0502020202020204" pitchFamily="34" charset="0"/>
              </a:rPr>
              <a:t>Pride Month June 2024</a:t>
            </a:r>
            <a:endParaRPr lang="en-US" sz="5300" dirty="0">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F51D654-B37B-486D-AE68-7A128216B53C}"/>
              </a:ext>
            </a:extLst>
          </p:cNvPr>
          <p:cNvPicPr>
            <a:picLocks noChangeAspect="1"/>
          </p:cNvPicPr>
          <p:nvPr/>
        </p:nvPicPr>
        <p:blipFill>
          <a:blip r:embed="rId2"/>
          <a:stretch>
            <a:fillRect/>
          </a:stretch>
        </p:blipFill>
        <p:spPr>
          <a:xfrm>
            <a:off x="4692297" y="403224"/>
            <a:ext cx="3556353" cy="3103145"/>
          </a:xfrm>
          <a:prstGeom prst="rect">
            <a:avLst/>
          </a:prstGeom>
        </p:spPr>
      </p:pic>
      <p:pic>
        <p:nvPicPr>
          <p:cNvPr id="1026" name="Picture 2" descr="London LGBT Pride Parade, 25 June 2016 | Chris Beckett | Flickr">
            <a:extLst>
              <a:ext uri="{FF2B5EF4-FFF2-40B4-BE49-F238E27FC236}">
                <a16:creationId xmlns:a16="http://schemas.microsoft.com/office/drawing/2014/main" id="{E2CA9913-B3CB-ACF4-66BD-7181DE4B4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24" y="308785"/>
            <a:ext cx="2272537" cy="1646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Pride Month Images | Free Photos, PNG Stickers, Wallpapers &amp; Backgrounds -  rawpixel">
            <a:extLst>
              <a:ext uri="{FF2B5EF4-FFF2-40B4-BE49-F238E27FC236}">
                <a16:creationId xmlns:a16="http://schemas.microsoft.com/office/drawing/2014/main" id="{E543D890-0DFF-8F15-76EA-7DCA7B4060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24" y="2153355"/>
            <a:ext cx="2272537" cy="1514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6AFD1F-F2C8-7991-DF48-FDB888E330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324" y="3963987"/>
            <a:ext cx="2332302" cy="1373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18AA6BD-8E4E-D6B7-2574-B0BBD9850E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324" y="5634009"/>
            <a:ext cx="2387964" cy="1036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92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889583" cy="1325563"/>
          </a:xfrm>
        </p:spPr>
        <p:txBody>
          <a:bodyPr/>
          <a:lstStyle/>
          <a:p>
            <a:r>
              <a:rPr lang="en-US" sz="4000" dirty="0">
                <a:effectLst>
                  <a:glow rad="127000">
                    <a:schemeClr val="bg1"/>
                  </a:glow>
                </a:effectLst>
                <a:latin typeface="Century Gothic" panose="020B0502020202020204" pitchFamily="34" charset="0"/>
              </a:rPr>
              <a:t>Pride Month: How to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206248" y="1200150"/>
            <a:ext cx="7413751" cy="2031325"/>
          </a:xfrm>
          <a:prstGeom prst="rect">
            <a:avLst/>
          </a:prstGeom>
        </p:spPr>
        <p:txBody>
          <a:bodyPr wrap="square">
            <a:spAutoFit/>
          </a:bodyPr>
          <a:lstStyle/>
          <a:p>
            <a:pPr algn="l"/>
            <a:r>
              <a:rPr lang="en-US" b="1" i="0" dirty="0">
                <a:effectLst>
                  <a:glow rad="127000">
                    <a:schemeClr val="bg1"/>
                  </a:glow>
                </a:effectLst>
                <a:latin typeface="Century Gothic" panose="020B0502020202020204" pitchFamily="34" charset="0"/>
                <a:cs typeface="Arial" panose="020B0604020202020204" pitchFamily="34" charset="0"/>
              </a:rPr>
              <a:t>Language matters</a:t>
            </a:r>
          </a:p>
          <a:p>
            <a:pPr algn="l"/>
            <a:endParaRPr lang="en-US" dirty="0">
              <a:effectLst>
                <a:glow rad="127000">
                  <a:schemeClr val="bg1"/>
                </a:glow>
              </a:effectLst>
              <a:latin typeface="Century Gothic" panose="020B0502020202020204" pitchFamily="34" charset="0"/>
              <a:cs typeface="Arial" panose="020B0604020202020204" pitchFamily="34" charset="0"/>
            </a:endParaRPr>
          </a:p>
          <a:p>
            <a:r>
              <a:rPr lang="en-US" b="0" i="0" dirty="0">
                <a:effectLst/>
                <a:latin typeface="Century Gothic" panose="020B0502020202020204" pitchFamily="34" charset="0"/>
                <a:cs typeface="Arial" panose="020B0604020202020204" pitchFamily="34" charset="0"/>
              </a:rPr>
              <a:t>Use correct and inclusive language. Language such as ‘</a:t>
            </a:r>
            <a:r>
              <a:rPr lang="en-US" b="0" i="0" dirty="0" err="1">
                <a:effectLst/>
                <a:latin typeface="Century Gothic" panose="020B0502020202020204" pitchFamily="34" charset="0"/>
                <a:cs typeface="Arial" panose="020B0604020202020204" pitchFamily="34" charset="0"/>
              </a:rPr>
              <a:t>lezzer</a:t>
            </a:r>
            <a:r>
              <a:rPr lang="en-US" b="0" i="0" dirty="0">
                <a:effectLst/>
                <a:latin typeface="Century Gothic" panose="020B0502020202020204" pitchFamily="34" charset="0"/>
                <a:cs typeface="Arial" panose="020B0604020202020204" pitchFamily="34" charset="0"/>
              </a:rPr>
              <a:t>’ and ‘gay boy’, as well as ‘gay’ as a term of disapproval of someone or something, must be challenged in each and every instance to send the message that homophobic language is unacceptable. </a:t>
            </a:r>
            <a:endParaRPr lang="en-US" b="0" i="0" dirty="0">
              <a:effectLst>
                <a:glow rad="127000">
                  <a:schemeClr val="bg1"/>
                </a:glow>
              </a:effectLst>
              <a:latin typeface="Century Gothic" panose="020B0502020202020204" pitchFamily="34" charset="0"/>
              <a:cs typeface="Arial" panose="020B0604020202020204" pitchFamily="34" charset="0"/>
            </a:endParaRPr>
          </a:p>
        </p:txBody>
      </p:sp>
      <p:pic>
        <p:nvPicPr>
          <p:cNvPr id="6" name="Picture 5">
            <a:hlinkClick r:id="rId2"/>
            <a:extLst>
              <a:ext uri="{FF2B5EF4-FFF2-40B4-BE49-F238E27FC236}">
                <a16:creationId xmlns:a16="http://schemas.microsoft.com/office/drawing/2014/main" id="{FA64830F-D6C6-F527-88BE-12F08C52ED04}"/>
              </a:ext>
            </a:extLst>
          </p:cNvPr>
          <p:cNvPicPr>
            <a:picLocks noChangeAspect="1"/>
          </p:cNvPicPr>
          <p:nvPr/>
        </p:nvPicPr>
        <p:blipFill>
          <a:blip r:embed="rId3"/>
          <a:stretch>
            <a:fillRect/>
          </a:stretch>
        </p:blipFill>
        <p:spPr>
          <a:xfrm>
            <a:off x="1254417" y="3292590"/>
            <a:ext cx="4730750" cy="286286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4EB5BB6C-49FA-E07B-34F2-EDF3745C3B15}"/>
              </a:ext>
            </a:extLst>
          </p:cNvPr>
          <p:cNvSpPr/>
          <p:nvPr/>
        </p:nvSpPr>
        <p:spPr>
          <a:xfrm>
            <a:off x="206249" y="6216568"/>
            <a:ext cx="7062334" cy="646331"/>
          </a:xfrm>
          <a:prstGeom prst="rect">
            <a:avLst/>
          </a:prstGeom>
        </p:spPr>
        <p:txBody>
          <a:bodyPr wrap="square">
            <a:spAutoFit/>
          </a:bodyPr>
          <a:lstStyle/>
          <a:p>
            <a:pPr algn="l"/>
            <a:r>
              <a:rPr lang="en-US" i="0" dirty="0">
                <a:effectLst>
                  <a:glow rad="127000">
                    <a:schemeClr val="bg1"/>
                  </a:glow>
                </a:effectLst>
                <a:latin typeface="Century Gothic" panose="020B0502020202020204" pitchFamily="34" charset="0"/>
                <a:cs typeface="Arial" panose="020B0604020202020204" pitchFamily="34" charset="0"/>
              </a:rPr>
              <a:t>Use this website to see how homophobic language is still happening in our social media settings. </a:t>
            </a:r>
            <a:r>
              <a:rPr lang="en-US" i="0" dirty="0">
                <a:solidFill>
                  <a:srgbClr val="D90001"/>
                </a:solidFill>
                <a:effectLst>
                  <a:glow rad="127000">
                    <a:schemeClr val="bg1"/>
                  </a:glow>
                </a:effectLst>
                <a:latin typeface="Century Gothic" panose="020B0502020202020204" pitchFamily="34" charset="0"/>
                <a:cs typeface="Arial" panose="020B0604020202020204" pitchFamily="34" charset="0"/>
              </a:rPr>
              <a:t>Click image to access</a:t>
            </a:r>
          </a:p>
        </p:txBody>
      </p:sp>
      <p:pic>
        <p:nvPicPr>
          <p:cNvPr id="9" name="Picture 8">
            <a:extLst>
              <a:ext uri="{FF2B5EF4-FFF2-40B4-BE49-F238E27FC236}">
                <a16:creationId xmlns:a16="http://schemas.microsoft.com/office/drawing/2014/main" id="{1E1A78D1-88C3-4539-A500-E421FAF2F951}"/>
              </a:ext>
            </a:extLst>
          </p:cNvPr>
          <p:cNvPicPr>
            <a:picLocks noChangeAspect="1"/>
          </p:cNvPicPr>
          <p:nvPr/>
        </p:nvPicPr>
        <p:blipFill>
          <a:blip r:embed="rId4"/>
          <a:stretch>
            <a:fillRect/>
          </a:stretch>
        </p:blipFill>
        <p:spPr>
          <a:xfrm>
            <a:off x="221653" y="191289"/>
            <a:ext cx="936978" cy="817573"/>
          </a:xfrm>
          <a:prstGeom prst="rect">
            <a:avLst/>
          </a:prstGeom>
        </p:spPr>
      </p:pic>
    </p:spTree>
    <p:extLst>
      <p:ext uri="{BB962C8B-B14F-4D97-AF65-F5344CB8AC3E}">
        <p14:creationId xmlns:p14="http://schemas.microsoft.com/office/powerpoint/2010/main" val="52371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889583" cy="1325563"/>
          </a:xfrm>
        </p:spPr>
        <p:txBody>
          <a:bodyPr/>
          <a:lstStyle/>
          <a:p>
            <a:r>
              <a:rPr lang="en-US" sz="4000" dirty="0">
                <a:effectLst>
                  <a:glow rad="127000">
                    <a:schemeClr val="bg1"/>
                  </a:glow>
                </a:effectLst>
                <a:latin typeface="Century Gothic" panose="020B0502020202020204" pitchFamily="34" charset="0"/>
              </a:rPr>
              <a:t>Pride Month: How to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206248" y="1200150"/>
            <a:ext cx="7337551" cy="2862322"/>
          </a:xfrm>
          <a:prstGeom prst="rect">
            <a:avLst/>
          </a:prstGeom>
        </p:spPr>
        <p:txBody>
          <a:bodyPr wrap="square">
            <a:spAutoFit/>
          </a:bodyPr>
          <a:lstStyle/>
          <a:p>
            <a:pPr algn="l"/>
            <a:r>
              <a:rPr lang="en-US" b="1" i="0" dirty="0">
                <a:effectLst>
                  <a:glow rad="127000">
                    <a:schemeClr val="bg1"/>
                  </a:glow>
                </a:effectLst>
                <a:latin typeface="Century Gothic" panose="020B0502020202020204" pitchFamily="34" charset="0"/>
                <a:cs typeface="Arial" panose="020B0604020202020204" pitchFamily="34" charset="0"/>
              </a:rPr>
              <a:t>Be sensitive to those around you</a:t>
            </a:r>
          </a:p>
          <a:p>
            <a:pPr algn="l"/>
            <a:endParaRPr lang="en-US" dirty="0">
              <a:effectLst>
                <a:glow rad="127000">
                  <a:schemeClr val="bg1"/>
                </a:glow>
              </a:effectLst>
              <a:latin typeface="Century Gothic" panose="020B0502020202020204" pitchFamily="34" charset="0"/>
              <a:cs typeface="Arial" panose="020B0604020202020204" pitchFamily="34" charset="0"/>
            </a:endParaRPr>
          </a:p>
          <a:p>
            <a:r>
              <a:rPr lang="en-US" b="0" i="0" dirty="0">
                <a:effectLst/>
                <a:latin typeface="Century Gothic" panose="020B0502020202020204" pitchFamily="34" charset="0"/>
                <a:cs typeface="Arial" panose="020B0604020202020204" pitchFamily="34" charset="0"/>
              </a:rPr>
              <a:t>Don’t assume everyone you talk to is straight.  Someone close to you may be struggling with coming out.  Not making assumptions will make things easier for them.</a:t>
            </a:r>
          </a:p>
          <a:p>
            <a:endParaRPr lang="en-US" dirty="0">
              <a:latin typeface="Century Gothic" panose="020B0502020202020204" pitchFamily="34" charset="0"/>
              <a:cs typeface="Arial" panose="020B0604020202020204" pitchFamily="34" charset="0"/>
            </a:endParaRPr>
          </a:p>
          <a:p>
            <a:r>
              <a:rPr lang="en-US" b="0" i="0" dirty="0">
                <a:effectLst>
                  <a:glow rad="127000">
                    <a:schemeClr val="bg1"/>
                  </a:glow>
                </a:effectLst>
                <a:latin typeface="Century Gothic" panose="020B0502020202020204" pitchFamily="34" charset="0"/>
                <a:cs typeface="Arial" panose="020B0604020202020204" pitchFamily="34" charset="0"/>
              </a:rPr>
              <a:t>Remember, </a:t>
            </a:r>
            <a:r>
              <a:rPr lang="en-US" b="1" i="0" dirty="0">
                <a:effectLst>
                  <a:glow rad="127000">
                    <a:schemeClr val="bg1"/>
                  </a:glow>
                </a:effectLst>
                <a:latin typeface="Century Gothic" panose="020B0502020202020204" pitchFamily="34" charset="0"/>
                <a:cs typeface="Arial" panose="020B0604020202020204" pitchFamily="34" charset="0"/>
              </a:rPr>
              <a:t>nearl</a:t>
            </a:r>
            <a:r>
              <a:rPr lang="en-US" b="1" dirty="0">
                <a:effectLst>
                  <a:glow rad="127000">
                    <a:schemeClr val="bg1"/>
                  </a:glow>
                </a:effectLst>
                <a:latin typeface="Century Gothic" panose="020B0502020202020204" pitchFamily="34" charset="0"/>
                <a:cs typeface="Arial" panose="020B0604020202020204" pitchFamily="34" charset="0"/>
              </a:rPr>
              <a:t>y 1 in 10 of people who completed the 2021 census identified as LGBTQIA+</a:t>
            </a:r>
            <a:r>
              <a:rPr lang="en-US" dirty="0">
                <a:effectLst>
                  <a:glow rad="127000">
                    <a:schemeClr val="bg1"/>
                  </a:glow>
                </a:effectLst>
                <a:latin typeface="Century Gothic" panose="020B0502020202020204" pitchFamily="34" charset="0"/>
                <a:cs typeface="Arial" panose="020B0604020202020204" pitchFamily="34" charset="0"/>
              </a:rPr>
              <a:t>.  You will know people well who have already come out or will do in the future.  Be sensitive to this.</a:t>
            </a:r>
            <a:endParaRPr lang="en-US" b="0" i="0" dirty="0">
              <a:effectLst>
                <a:glow rad="127000">
                  <a:schemeClr val="bg1"/>
                </a:glow>
              </a:effectLst>
              <a:latin typeface="Century Gothic" panose="020B0502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963C954-53D7-54D4-3EDF-12555EAB1AA5}"/>
              </a:ext>
            </a:extLst>
          </p:cNvPr>
          <p:cNvPicPr>
            <a:picLocks noChangeAspect="1"/>
          </p:cNvPicPr>
          <p:nvPr/>
        </p:nvPicPr>
        <p:blipFill>
          <a:blip r:embed="rId2"/>
          <a:stretch>
            <a:fillRect/>
          </a:stretch>
        </p:blipFill>
        <p:spPr>
          <a:xfrm>
            <a:off x="1875417" y="3785473"/>
            <a:ext cx="3374033" cy="2920127"/>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4929FA1-D478-470A-A998-FD10C2C34B81}"/>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313748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6467747" cy="1325563"/>
          </a:xfrm>
        </p:spPr>
        <p:txBody>
          <a:bodyPr/>
          <a:lstStyle/>
          <a:p>
            <a:r>
              <a:rPr lang="en-US" sz="4000" dirty="0">
                <a:latin typeface="Century Gothic" panose="020B0502020202020204" pitchFamily="34" charset="0"/>
              </a:rPr>
              <a:t>Pride Month: How to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206249" y="1200150"/>
            <a:ext cx="5184901" cy="5355312"/>
          </a:xfrm>
          <a:prstGeom prst="rect">
            <a:avLst/>
          </a:prstGeom>
        </p:spPr>
        <p:txBody>
          <a:bodyPr wrap="square">
            <a:spAutoFit/>
          </a:bodyPr>
          <a:lstStyle/>
          <a:p>
            <a:pPr algn="l"/>
            <a:r>
              <a:rPr lang="en-US" b="1" i="0" dirty="0">
                <a:effectLst>
                  <a:glow rad="127000">
                    <a:schemeClr val="bg1"/>
                  </a:glow>
                </a:effectLst>
                <a:latin typeface="Century Gothic" panose="020B0502020202020204" pitchFamily="34" charset="0"/>
                <a:cs typeface="Arial" panose="020B0604020202020204" pitchFamily="34" charset="0"/>
              </a:rPr>
              <a:t>Confront your own prejudice and bias</a:t>
            </a:r>
          </a:p>
          <a:p>
            <a:pPr algn="l"/>
            <a:endParaRPr lang="en-US" dirty="0">
              <a:effectLst>
                <a:glow rad="127000">
                  <a:schemeClr val="bg1"/>
                </a:glow>
              </a:effectLst>
              <a:latin typeface="Century Gothic" panose="020B0502020202020204" pitchFamily="34" charset="0"/>
              <a:cs typeface="Arial" panose="020B0604020202020204" pitchFamily="34" charset="0"/>
            </a:endParaRPr>
          </a:p>
          <a:p>
            <a:r>
              <a:rPr lang="en-US" b="0" i="0" dirty="0">
                <a:effectLst/>
                <a:latin typeface="Century Gothic" panose="020B0502020202020204" pitchFamily="34" charset="0"/>
                <a:cs typeface="Arial" panose="020B0604020202020204" pitchFamily="34" charset="0"/>
              </a:rPr>
              <a:t>Being an ally means you will often find that you need to challenge any bias, stereotypes, and assumptions you didn't </a:t>
            </a:r>
            <a:r>
              <a:rPr lang="en-US" b="0" i="0" dirty="0" err="1">
                <a:effectLst/>
                <a:latin typeface="Century Gothic" panose="020B0502020202020204" pitchFamily="34" charset="0"/>
                <a:cs typeface="Arial" panose="020B0604020202020204" pitchFamily="34" charset="0"/>
              </a:rPr>
              <a:t>realise</a:t>
            </a:r>
            <a:r>
              <a:rPr lang="en-US" b="0" i="0" dirty="0">
                <a:effectLst/>
                <a:latin typeface="Century Gothic" panose="020B0502020202020204" pitchFamily="34" charset="0"/>
                <a:cs typeface="Arial" panose="020B0604020202020204" pitchFamily="34" charset="0"/>
              </a:rPr>
              <a:t> you had.</a:t>
            </a:r>
          </a:p>
          <a:p>
            <a:endParaRPr lang="en-US" dirty="0">
              <a:latin typeface="Century Gothic" panose="020B0502020202020204" pitchFamily="34" charset="0"/>
              <a:cs typeface="Arial" panose="020B0604020202020204" pitchFamily="34" charset="0"/>
            </a:endParaRPr>
          </a:p>
          <a:p>
            <a:r>
              <a:rPr lang="en-US" b="0" i="0" dirty="0">
                <a:effectLst/>
                <a:latin typeface="Century Gothic" panose="020B0502020202020204" pitchFamily="34" charset="0"/>
                <a:cs typeface="Arial" panose="020B0604020202020204" pitchFamily="34" charset="0"/>
              </a:rPr>
              <a:t>Think about the jokes you make, the pronouns you use and if you wrongly assume someone's partner is of a particular sex or gender just because of the way they look and act. </a:t>
            </a:r>
          </a:p>
          <a:p>
            <a:endParaRPr lang="en-US" dirty="0">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LGBTQIA+ </a:t>
            </a:r>
            <a:r>
              <a:rPr lang="en-US" b="0" i="0" dirty="0">
                <a:effectLst/>
                <a:latin typeface="Century Gothic" panose="020B0502020202020204" pitchFamily="34" charset="0"/>
                <a:cs typeface="Arial" panose="020B0604020202020204" pitchFamily="34" charset="0"/>
              </a:rPr>
              <a:t>prejudices can be subtle and transphobia and biphobia exist even within the </a:t>
            </a:r>
            <a:r>
              <a:rPr lang="en-US" dirty="0">
                <a:effectLst>
                  <a:glow rad="127000">
                    <a:schemeClr val="bg1"/>
                  </a:glow>
                </a:effectLst>
                <a:latin typeface="Century Gothic" panose="020B0502020202020204" pitchFamily="34" charset="0"/>
                <a:cs typeface="Arial" panose="020B0604020202020204" pitchFamily="34" charset="0"/>
              </a:rPr>
              <a:t>LGBTQIA+ </a:t>
            </a:r>
            <a:r>
              <a:rPr lang="en-US" b="0" i="0" dirty="0">
                <a:effectLst/>
                <a:latin typeface="Century Gothic" panose="020B0502020202020204" pitchFamily="34" charset="0"/>
                <a:cs typeface="Arial" panose="020B0604020202020204" pitchFamily="34" charset="0"/>
              </a:rPr>
              <a:t>community. Being a better ally means being open to the idea of being wrong sometimes and being willing to work on it. </a:t>
            </a:r>
            <a:endParaRPr lang="en-US" b="0" i="0" dirty="0">
              <a:effectLst>
                <a:glow rad="127000">
                  <a:schemeClr val="bg1"/>
                </a:glow>
              </a:effectLst>
              <a:latin typeface="Century Gothic" panose="020B0502020202020204" pitchFamily="34" charset="0"/>
              <a:cs typeface="Arial" panose="020B0604020202020204" pitchFamily="34" charset="0"/>
            </a:endParaRPr>
          </a:p>
        </p:txBody>
      </p:sp>
      <p:pic>
        <p:nvPicPr>
          <p:cNvPr id="5122" name="Picture 2" descr="White people: Let's start by understanding our own biases | Othering &amp;  Belonging Institute">
            <a:extLst>
              <a:ext uri="{FF2B5EF4-FFF2-40B4-BE49-F238E27FC236}">
                <a16:creationId xmlns:a16="http://schemas.microsoft.com/office/drawing/2014/main" id="{F1209523-F717-38CD-3BDE-C2990AE40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733" y="2706688"/>
            <a:ext cx="3240616" cy="174348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5F7D9E1-0B38-4512-8D23-9671E1BBE853}"/>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189681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6D5B240-CE49-1D17-4B8D-6FC9EBD2B92C}"/>
              </a:ext>
            </a:extLst>
          </p:cNvPr>
          <p:cNvSpPr/>
          <p:nvPr/>
        </p:nvSpPr>
        <p:spPr>
          <a:xfrm>
            <a:off x="5484502" y="4426803"/>
            <a:ext cx="1735667" cy="10027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54417" y="0"/>
            <a:ext cx="7813383" cy="1325563"/>
          </a:xfrm>
        </p:spPr>
        <p:txBody>
          <a:bodyPr/>
          <a:lstStyle/>
          <a:p>
            <a:r>
              <a:rPr lang="en-US" sz="2400" dirty="0">
                <a:effectLst>
                  <a:glow rad="127000">
                    <a:schemeClr val="bg1"/>
                  </a:glow>
                </a:effectLst>
                <a:latin typeface="Century Gothic" panose="020B0502020202020204" pitchFamily="34" charset="0"/>
              </a:rPr>
              <a:t>Pride Month: How can schools and students celebrate and support LGBTQIA+ individuals and communities in school?</a:t>
            </a:r>
          </a:p>
        </p:txBody>
      </p:sp>
      <p:pic>
        <p:nvPicPr>
          <p:cNvPr id="6146" name="Picture 2" descr="Lgbt Lesbian Gay - Free vector graphic on Pixabay">
            <a:extLst>
              <a:ext uri="{FF2B5EF4-FFF2-40B4-BE49-F238E27FC236}">
                <a16:creationId xmlns:a16="http://schemas.microsoft.com/office/drawing/2014/main" id="{E0313972-E81E-7F6F-2984-4DAFC991E4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1579032"/>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E8685D-D186-3C03-BA76-ADFAABE16674}"/>
              </a:ext>
            </a:extLst>
          </p:cNvPr>
          <p:cNvSpPr txBox="1"/>
          <p:nvPr/>
        </p:nvSpPr>
        <p:spPr>
          <a:xfrm>
            <a:off x="612020" y="2212470"/>
            <a:ext cx="172477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CURRICULUM</a:t>
            </a:r>
          </a:p>
        </p:txBody>
      </p:sp>
      <p:sp>
        <p:nvSpPr>
          <p:cNvPr id="6" name="Rectangle 5">
            <a:extLst>
              <a:ext uri="{FF2B5EF4-FFF2-40B4-BE49-F238E27FC236}">
                <a16:creationId xmlns:a16="http://schemas.microsoft.com/office/drawing/2014/main" id="{D007055C-ED1C-4979-0821-AA54006DF5E6}"/>
              </a:ext>
            </a:extLst>
          </p:cNvPr>
          <p:cNvSpPr/>
          <p:nvPr/>
        </p:nvSpPr>
        <p:spPr>
          <a:xfrm>
            <a:off x="601133" y="1579032"/>
            <a:ext cx="1735667" cy="1002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Lgbt Lesbian Gay - Free vector graphic on Pixabay">
            <a:extLst>
              <a:ext uri="{FF2B5EF4-FFF2-40B4-BE49-F238E27FC236}">
                <a16:creationId xmlns:a16="http://schemas.microsoft.com/office/drawing/2014/main" id="{B09EC6BF-2F99-F4CD-8590-85374F77E4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568" y="1579032"/>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6DC984-6745-2AEA-4F35-ED0AB70CB90A}"/>
              </a:ext>
            </a:extLst>
          </p:cNvPr>
          <p:cNvSpPr txBox="1"/>
          <p:nvPr/>
        </p:nvSpPr>
        <p:spPr>
          <a:xfrm>
            <a:off x="3229576" y="2212470"/>
            <a:ext cx="152812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VOICE</a:t>
            </a:r>
          </a:p>
        </p:txBody>
      </p:sp>
      <p:sp>
        <p:nvSpPr>
          <p:cNvPr id="10" name="Rectangle 9">
            <a:extLst>
              <a:ext uri="{FF2B5EF4-FFF2-40B4-BE49-F238E27FC236}">
                <a16:creationId xmlns:a16="http://schemas.microsoft.com/office/drawing/2014/main" id="{AD6F038A-CC6F-B3B0-06DD-0AA036AFF673}"/>
              </a:ext>
            </a:extLst>
          </p:cNvPr>
          <p:cNvSpPr/>
          <p:nvPr/>
        </p:nvSpPr>
        <p:spPr>
          <a:xfrm>
            <a:off x="3149034" y="1579032"/>
            <a:ext cx="1735667" cy="1002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Lgbt Lesbian Gay - Free vector graphic on Pixabay">
            <a:extLst>
              <a:ext uri="{FF2B5EF4-FFF2-40B4-BE49-F238E27FC236}">
                <a16:creationId xmlns:a16="http://schemas.microsoft.com/office/drawing/2014/main" id="{12DE19B0-D6D1-A8CF-9753-12BB56BE88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371" y="1579032"/>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7987733-F3D6-6802-B43F-7C0A2484899C}"/>
              </a:ext>
            </a:extLst>
          </p:cNvPr>
          <p:cNvSpPr txBox="1"/>
          <p:nvPr/>
        </p:nvSpPr>
        <p:spPr>
          <a:xfrm>
            <a:off x="5620846" y="2212470"/>
            <a:ext cx="152812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CELEBRATE</a:t>
            </a:r>
          </a:p>
        </p:txBody>
      </p:sp>
      <p:sp>
        <p:nvSpPr>
          <p:cNvPr id="13" name="Rectangle 12">
            <a:extLst>
              <a:ext uri="{FF2B5EF4-FFF2-40B4-BE49-F238E27FC236}">
                <a16:creationId xmlns:a16="http://schemas.microsoft.com/office/drawing/2014/main" id="{09C396C3-C3C2-7AAB-B2E8-56507C58EEF0}"/>
              </a:ext>
            </a:extLst>
          </p:cNvPr>
          <p:cNvSpPr/>
          <p:nvPr/>
        </p:nvSpPr>
        <p:spPr>
          <a:xfrm>
            <a:off x="5540304" y="1579032"/>
            <a:ext cx="1735667" cy="1002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FD689A2-AF08-8770-FE3D-493D1D996258}"/>
              </a:ext>
            </a:extLst>
          </p:cNvPr>
          <p:cNvSpPr txBox="1"/>
          <p:nvPr/>
        </p:nvSpPr>
        <p:spPr>
          <a:xfrm>
            <a:off x="3149034" y="2592362"/>
            <a:ext cx="2021679" cy="1754326"/>
          </a:xfrm>
          <a:prstGeom prst="rect">
            <a:avLst/>
          </a:prstGeom>
          <a:noFill/>
        </p:spPr>
        <p:txBody>
          <a:bodyPr wrap="square">
            <a:spAutoFit/>
          </a:bodyPr>
          <a:lstStyle/>
          <a:p>
            <a:r>
              <a:rPr lang="en-US" sz="1200" dirty="0">
                <a:latin typeface="Century Gothic" panose="020B0502020202020204" pitchFamily="34" charset="0"/>
                <a:cs typeface="Arial" panose="020B0604020202020204" pitchFamily="34" charset="0"/>
              </a:rPr>
              <a:t>Create a LGBTQIA+ club, organizing events, start a social media campaign or influence school policies. These initiatives can help to give you a voice and empower you to make positive change.</a:t>
            </a:r>
            <a:endParaRPr lang="en-GB" sz="1200" dirty="0">
              <a:latin typeface="Century Gothic" panose="020B0502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9234E2C-78CE-8FF3-5C98-DD41F16492B0}"/>
              </a:ext>
            </a:extLst>
          </p:cNvPr>
          <p:cNvSpPr txBox="1"/>
          <p:nvPr/>
        </p:nvSpPr>
        <p:spPr>
          <a:xfrm>
            <a:off x="601133" y="2596671"/>
            <a:ext cx="1847509" cy="1754326"/>
          </a:xfrm>
          <a:prstGeom prst="rect">
            <a:avLst/>
          </a:prstGeom>
          <a:noFill/>
        </p:spPr>
        <p:txBody>
          <a:bodyPr wrap="square">
            <a:spAutoFit/>
          </a:bodyPr>
          <a:lstStyle/>
          <a:p>
            <a:r>
              <a:rPr lang="en-US" sz="1200" dirty="0">
                <a:latin typeface="Century Gothic" panose="020B0502020202020204" pitchFamily="34" charset="0"/>
                <a:cs typeface="Arial" panose="020B0604020202020204" pitchFamily="34" charset="0"/>
              </a:rPr>
              <a:t>Include positive representation of LGBTQIA+ individuals, history, and issues. This can help to create a more supportive and accepting environment for LGBTQIA+ students.</a:t>
            </a:r>
            <a:endParaRPr lang="en-GB" sz="1200" dirty="0">
              <a:latin typeface="Century Gothic" panose="020B0502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896B615-61E1-59FA-9409-45A853A5FFE1}"/>
              </a:ext>
            </a:extLst>
          </p:cNvPr>
          <p:cNvSpPr txBox="1"/>
          <p:nvPr/>
        </p:nvSpPr>
        <p:spPr>
          <a:xfrm>
            <a:off x="5540303" y="2592362"/>
            <a:ext cx="1847509" cy="1754326"/>
          </a:xfrm>
          <a:prstGeom prst="rect">
            <a:avLst/>
          </a:prstGeom>
          <a:noFill/>
        </p:spPr>
        <p:txBody>
          <a:bodyPr wrap="square">
            <a:spAutoFit/>
          </a:bodyPr>
          <a:lstStyle/>
          <a:p>
            <a:r>
              <a:rPr lang="en-US" sz="1200" dirty="0">
                <a:latin typeface="Century Gothic" panose="020B0502020202020204" pitchFamily="34" charset="0"/>
                <a:cs typeface="Arial" panose="020B0604020202020204" pitchFamily="34" charset="0"/>
              </a:rPr>
              <a:t>Celebrate LGBTQIA+ events such as Pride Month or Transgender Day of Visibility to show support for the LGBTQIA+ community and promote awareness and acceptance.</a:t>
            </a:r>
            <a:endParaRPr lang="en-GB" sz="1200" dirty="0">
              <a:latin typeface="Century Gothic" panose="020B0502020202020204" pitchFamily="34" charset="0"/>
              <a:cs typeface="Arial" panose="020B0604020202020204" pitchFamily="34" charset="0"/>
            </a:endParaRPr>
          </a:p>
        </p:txBody>
      </p:sp>
      <p:pic>
        <p:nvPicPr>
          <p:cNvPr id="26" name="Picture 2" descr="Lgbt Lesbian Gay - Free vector graphic on Pixabay">
            <a:extLst>
              <a:ext uri="{FF2B5EF4-FFF2-40B4-BE49-F238E27FC236}">
                <a16:creationId xmlns:a16="http://schemas.microsoft.com/office/drawing/2014/main" id="{236FC74F-9628-5F7F-2A36-358DD9A31B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087" y="4426803"/>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DCB4FB8-731F-7401-73B2-E43DDDA441C9}"/>
              </a:ext>
            </a:extLst>
          </p:cNvPr>
          <p:cNvSpPr txBox="1"/>
          <p:nvPr/>
        </p:nvSpPr>
        <p:spPr>
          <a:xfrm>
            <a:off x="612019" y="5060241"/>
            <a:ext cx="172477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FACILITIES</a:t>
            </a:r>
          </a:p>
        </p:txBody>
      </p:sp>
      <p:sp>
        <p:nvSpPr>
          <p:cNvPr id="28" name="Rectangle 27">
            <a:extLst>
              <a:ext uri="{FF2B5EF4-FFF2-40B4-BE49-F238E27FC236}">
                <a16:creationId xmlns:a16="http://schemas.microsoft.com/office/drawing/2014/main" id="{ECE32943-CC09-9134-B1F7-C9FDBD6D59F9}"/>
              </a:ext>
            </a:extLst>
          </p:cNvPr>
          <p:cNvSpPr/>
          <p:nvPr/>
        </p:nvSpPr>
        <p:spPr>
          <a:xfrm>
            <a:off x="612020" y="4426803"/>
            <a:ext cx="1735667" cy="1002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D341637-C402-3AC3-D655-23B4A57D1AFB}"/>
              </a:ext>
            </a:extLst>
          </p:cNvPr>
          <p:cNvSpPr txBox="1"/>
          <p:nvPr/>
        </p:nvSpPr>
        <p:spPr>
          <a:xfrm>
            <a:off x="612020" y="5444442"/>
            <a:ext cx="1836622" cy="1384995"/>
          </a:xfrm>
          <a:prstGeom prst="rect">
            <a:avLst/>
          </a:prstGeom>
          <a:noFill/>
        </p:spPr>
        <p:txBody>
          <a:bodyPr wrap="square">
            <a:spAutoFit/>
          </a:bodyPr>
          <a:lstStyle/>
          <a:p>
            <a:r>
              <a:rPr lang="en-US" sz="1200" dirty="0">
                <a:latin typeface="Century Gothic" panose="020B0502020202020204" pitchFamily="34" charset="0"/>
                <a:cs typeface="Arial" panose="020B0604020202020204" pitchFamily="34" charset="0"/>
              </a:rPr>
              <a:t>Create gender-neutral facilities such as bathrooms and changing rooms to ensure that all students feel safe and included.</a:t>
            </a:r>
            <a:endParaRPr lang="en-GB" sz="1200" dirty="0">
              <a:latin typeface="Century Gothic" panose="020B0502020202020204" pitchFamily="34" charset="0"/>
              <a:cs typeface="Arial" panose="020B0604020202020204" pitchFamily="34" charset="0"/>
            </a:endParaRPr>
          </a:p>
        </p:txBody>
      </p:sp>
      <p:pic>
        <p:nvPicPr>
          <p:cNvPr id="30" name="Picture 2" descr="Lgbt Lesbian Gay - Free vector graphic on Pixabay">
            <a:extLst>
              <a:ext uri="{FF2B5EF4-FFF2-40B4-BE49-F238E27FC236}">
                <a16:creationId xmlns:a16="http://schemas.microsoft.com/office/drawing/2014/main" id="{50E0B43B-E3B7-382D-31C6-2DF080A873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568" y="4426803"/>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6E79F38-3686-14C5-3AB5-63B89FE2A58E}"/>
              </a:ext>
            </a:extLst>
          </p:cNvPr>
          <p:cNvSpPr txBox="1"/>
          <p:nvPr/>
        </p:nvSpPr>
        <p:spPr>
          <a:xfrm>
            <a:off x="3157501" y="5060241"/>
            <a:ext cx="172720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FAMILY</a:t>
            </a:r>
          </a:p>
        </p:txBody>
      </p:sp>
      <p:sp>
        <p:nvSpPr>
          <p:cNvPr id="32" name="Rectangle 31">
            <a:extLst>
              <a:ext uri="{FF2B5EF4-FFF2-40B4-BE49-F238E27FC236}">
                <a16:creationId xmlns:a16="http://schemas.microsoft.com/office/drawing/2014/main" id="{EFEE82EF-DE08-1D69-4FA4-036BF3F77150}"/>
              </a:ext>
            </a:extLst>
          </p:cNvPr>
          <p:cNvSpPr/>
          <p:nvPr/>
        </p:nvSpPr>
        <p:spPr>
          <a:xfrm>
            <a:off x="3157501" y="4426803"/>
            <a:ext cx="1735667" cy="1002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3949F0B-E804-DC24-1C39-CBAD6AD15B82}"/>
              </a:ext>
            </a:extLst>
          </p:cNvPr>
          <p:cNvSpPr txBox="1"/>
          <p:nvPr/>
        </p:nvSpPr>
        <p:spPr>
          <a:xfrm>
            <a:off x="3015342" y="5444442"/>
            <a:ext cx="2372575" cy="1384995"/>
          </a:xfrm>
          <a:prstGeom prst="rect">
            <a:avLst/>
          </a:prstGeom>
          <a:noFill/>
        </p:spPr>
        <p:txBody>
          <a:bodyPr wrap="square">
            <a:spAutoFit/>
          </a:bodyPr>
          <a:lstStyle/>
          <a:p>
            <a:r>
              <a:rPr lang="en-US" sz="1200" dirty="0">
                <a:latin typeface="Century Gothic" panose="020B0502020202020204" pitchFamily="34" charset="0"/>
                <a:cs typeface="Arial" panose="020B0604020202020204" pitchFamily="34" charset="0"/>
              </a:rPr>
              <a:t>If you have friends or family members who identify as LGBTQIA+, support them and be there for them. Listen to their stories, respect their identities, and be an ally in their journey.</a:t>
            </a:r>
            <a:endParaRPr lang="en-GB" sz="1200" dirty="0">
              <a:latin typeface="Century Gothic" panose="020B0502020202020204" pitchFamily="34" charset="0"/>
              <a:cs typeface="Arial" panose="020B0604020202020204" pitchFamily="34" charset="0"/>
            </a:endParaRPr>
          </a:p>
        </p:txBody>
      </p:sp>
      <p:pic>
        <p:nvPicPr>
          <p:cNvPr id="34" name="Picture 2" descr="Lgbt Lesbian Gay - Free vector graphic on Pixabay">
            <a:extLst>
              <a:ext uri="{FF2B5EF4-FFF2-40B4-BE49-F238E27FC236}">
                <a16:creationId xmlns:a16="http://schemas.microsoft.com/office/drawing/2014/main" id="{56829B0E-5A6F-138B-408B-F610A88621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4569" y="4426803"/>
            <a:ext cx="1498601" cy="74930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22D492F8-2885-EA0E-46CD-A772F3FDE04C}"/>
              </a:ext>
            </a:extLst>
          </p:cNvPr>
          <p:cNvSpPr txBox="1"/>
          <p:nvPr/>
        </p:nvSpPr>
        <p:spPr>
          <a:xfrm>
            <a:off x="5484501" y="5060241"/>
            <a:ext cx="172477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TRAINING</a:t>
            </a:r>
          </a:p>
        </p:txBody>
      </p:sp>
      <p:sp>
        <p:nvSpPr>
          <p:cNvPr id="37" name="TextBox 36">
            <a:extLst>
              <a:ext uri="{FF2B5EF4-FFF2-40B4-BE49-F238E27FC236}">
                <a16:creationId xmlns:a16="http://schemas.microsoft.com/office/drawing/2014/main" id="{604AC282-6F6A-4050-21B2-A7F36854A0C5}"/>
              </a:ext>
            </a:extLst>
          </p:cNvPr>
          <p:cNvSpPr txBox="1"/>
          <p:nvPr/>
        </p:nvSpPr>
        <p:spPr>
          <a:xfrm>
            <a:off x="5387917" y="5428821"/>
            <a:ext cx="2222558" cy="1384995"/>
          </a:xfrm>
          <a:prstGeom prst="rect">
            <a:avLst/>
          </a:prstGeom>
          <a:noFill/>
          <a:effectLst>
            <a:glow rad="165100">
              <a:schemeClr val="bg1"/>
            </a:glow>
          </a:effectLst>
        </p:spPr>
        <p:txBody>
          <a:bodyPr wrap="square">
            <a:spAutoFit/>
          </a:bodyPr>
          <a:lstStyle/>
          <a:p>
            <a:r>
              <a:rPr lang="en-US" sz="1200" dirty="0">
                <a:effectLst>
                  <a:glow rad="127000">
                    <a:schemeClr val="bg1"/>
                  </a:glow>
                </a:effectLst>
                <a:latin typeface="Century Gothic" panose="020B0502020202020204" pitchFamily="34" charset="0"/>
                <a:cs typeface="Arial" panose="020B0604020202020204" pitchFamily="34" charset="0"/>
              </a:rPr>
              <a:t>All members of the school community should be trained on how to support LGBTQIA+ students, including how to address bullying, use inclusive language</a:t>
            </a:r>
            <a:endParaRPr lang="en-GB" sz="1200" dirty="0">
              <a:effectLst>
                <a:glow rad="127000">
                  <a:schemeClr val="bg1"/>
                </a:glow>
              </a:effectLst>
              <a:latin typeface="Century Gothic" panose="020B0502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9083CA41-B73A-4F50-91D8-2BC6CEDED830}"/>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311756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889583" cy="1325563"/>
          </a:xfrm>
        </p:spPr>
        <p:txBody>
          <a:bodyPr/>
          <a:lstStyle/>
          <a:p>
            <a:r>
              <a:rPr lang="en-US" sz="3200" dirty="0">
                <a:effectLst>
                  <a:glow rad="127000">
                    <a:schemeClr val="bg1"/>
                  </a:glow>
                </a:effectLst>
                <a:latin typeface="Century Gothic" panose="020B0502020202020204" pitchFamily="34" charset="0"/>
              </a:rPr>
              <a:t>Pride Month final thoughts: it starts with you and your actions and words</a:t>
            </a:r>
          </a:p>
        </p:txBody>
      </p:sp>
      <p:pic>
        <p:nvPicPr>
          <p:cNvPr id="7170" name="Picture 2" descr="Human Rights Campaign on Twitter: &quot;Here's who @mike_pence will join at  #VVS18: ❌Nazi-allied Sebastian Gorka: Has ties to the alt-right  ❌”Conversion therapy” advocate Elizabeth Johnston: Said being gay is an  &quot;abomination&quot; ❌Junk">
            <a:extLst>
              <a:ext uri="{FF2B5EF4-FFF2-40B4-BE49-F238E27FC236}">
                <a16:creationId xmlns:a16="http://schemas.microsoft.com/office/drawing/2014/main" id="{06452A30-3B6E-E095-0848-2BA4E70F7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9" y="4147457"/>
            <a:ext cx="2498271" cy="24982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Barack Obama Change Quote - ShortQuotes.cc">
            <a:extLst>
              <a:ext uri="{FF2B5EF4-FFF2-40B4-BE49-F238E27FC236}">
                <a16:creationId xmlns:a16="http://schemas.microsoft.com/office/drawing/2014/main" id="{88F74410-D00D-111F-461F-8835E7F3C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218" y="4158415"/>
            <a:ext cx="2966928" cy="24873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Can't We Just Love Everybody? | Quotes By Women">
            <a:extLst>
              <a:ext uri="{FF2B5EF4-FFF2-40B4-BE49-F238E27FC236}">
                <a16:creationId xmlns:a16="http://schemas.microsoft.com/office/drawing/2014/main" id="{771CB782-49AF-9FEB-60DA-DCC8251402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29" y="1325563"/>
            <a:ext cx="3319491" cy="24873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in on RuPaul's Drag Race">
            <a:extLst>
              <a:ext uri="{FF2B5EF4-FFF2-40B4-BE49-F238E27FC236}">
                <a16:creationId xmlns:a16="http://schemas.microsoft.com/office/drawing/2014/main" id="{4B012575-653A-F333-B330-33A08C115E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165" y="4158415"/>
            <a:ext cx="1658784" cy="248731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178" name="Picture 10" descr="Inspirational LGBT">
            <a:extLst>
              <a:ext uri="{FF2B5EF4-FFF2-40B4-BE49-F238E27FC236}">
                <a16:creationId xmlns:a16="http://schemas.microsoft.com/office/drawing/2014/main" id="{97623EF8-080D-44D0-832A-A5EFC4582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07" y="1325563"/>
            <a:ext cx="2476807" cy="24768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180" name="Picture 12" descr="8 Empowering Quotes From Female Celebrities Who've Reshaped Gender Roles |  Empowering quotes, Ruby rose, Gender roles quote">
            <a:extLst>
              <a:ext uri="{FF2B5EF4-FFF2-40B4-BE49-F238E27FC236}">
                <a16:creationId xmlns:a16="http://schemas.microsoft.com/office/drawing/2014/main" id="{679ADE13-612C-0B0F-9490-191F26B5E3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1401" y="1325562"/>
            <a:ext cx="1651778" cy="24768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F4D47F3-3C8F-4754-B8A8-6B70BB8BC1A4}"/>
              </a:ext>
            </a:extLst>
          </p:cNvPr>
          <p:cNvPicPr>
            <a:picLocks noChangeAspect="1"/>
          </p:cNvPicPr>
          <p:nvPr/>
        </p:nvPicPr>
        <p:blipFill>
          <a:blip r:embed="rId8"/>
          <a:stretch>
            <a:fillRect/>
          </a:stretch>
        </p:blipFill>
        <p:spPr>
          <a:xfrm>
            <a:off x="221653" y="191289"/>
            <a:ext cx="936978" cy="817573"/>
          </a:xfrm>
          <a:prstGeom prst="rect">
            <a:avLst/>
          </a:prstGeom>
        </p:spPr>
      </p:pic>
    </p:spTree>
    <p:extLst>
      <p:ext uri="{BB962C8B-B14F-4D97-AF65-F5344CB8AC3E}">
        <p14:creationId xmlns:p14="http://schemas.microsoft.com/office/powerpoint/2010/main" val="190599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Teacher Free Stock Photo - Public Domain Pictures">
            <a:extLst>
              <a:ext uri="{FF2B5EF4-FFF2-40B4-BE49-F238E27FC236}">
                <a16:creationId xmlns:a16="http://schemas.microsoft.com/office/drawing/2014/main" id="{8E7432AA-273E-81F0-C708-6FB85D42D6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5866" y="1713566"/>
            <a:ext cx="6137265" cy="4545694"/>
          </a:xfrm>
          <a:prstGeom prst="rect">
            <a:avLst/>
          </a:prstGeom>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BEDB321-5E71-ED5A-8409-5E9BCC0C2930}"/>
              </a:ext>
            </a:extLst>
          </p:cNvPr>
          <p:cNvSpPr txBox="1"/>
          <p:nvPr/>
        </p:nvSpPr>
        <p:spPr>
          <a:xfrm>
            <a:off x="125866" y="2817693"/>
            <a:ext cx="5009993" cy="1446550"/>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cs typeface="Arial" panose="020B0604020202020204" pitchFamily="34" charset="0"/>
              </a:rPr>
              <a:t>Follow-up form time activities</a:t>
            </a:r>
          </a:p>
        </p:txBody>
      </p:sp>
      <p:sp>
        <p:nvSpPr>
          <p:cNvPr id="9" name="Title 1">
            <a:extLst>
              <a:ext uri="{FF2B5EF4-FFF2-40B4-BE49-F238E27FC236}">
                <a16:creationId xmlns:a16="http://schemas.microsoft.com/office/drawing/2014/main" id="{0FE677A1-9E47-461E-AD80-840849B32AC3}"/>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0" name="Picture 9">
            <a:extLst>
              <a:ext uri="{FF2B5EF4-FFF2-40B4-BE49-F238E27FC236}">
                <a16:creationId xmlns:a16="http://schemas.microsoft.com/office/drawing/2014/main" id="{A205E5F3-50A0-4128-A7F0-E23677F8A942}"/>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46555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133444" y="1324069"/>
            <a:ext cx="4657044"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Colouring</a:t>
            </a:r>
          </a:p>
        </p:txBody>
      </p:sp>
      <p:sp>
        <p:nvSpPr>
          <p:cNvPr id="10" name="Title 1">
            <a:extLst>
              <a:ext uri="{FF2B5EF4-FFF2-40B4-BE49-F238E27FC236}">
                <a16:creationId xmlns:a16="http://schemas.microsoft.com/office/drawing/2014/main" id="{6D5B7642-217E-4B05-8868-C4E3E055DAFD}"/>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2" name="Picture 11">
            <a:extLst>
              <a:ext uri="{FF2B5EF4-FFF2-40B4-BE49-F238E27FC236}">
                <a16:creationId xmlns:a16="http://schemas.microsoft.com/office/drawing/2014/main" id="{19A1BA59-34D5-4F4F-9FC7-66D9DA4B1D81}"/>
              </a:ext>
            </a:extLst>
          </p:cNvPr>
          <p:cNvPicPr>
            <a:picLocks noChangeAspect="1"/>
          </p:cNvPicPr>
          <p:nvPr/>
        </p:nvPicPr>
        <p:blipFill>
          <a:blip r:embed="rId2"/>
          <a:stretch>
            <a:fillRect/>
          </a:stretch>
        </p:blipFill>
        <p:spPr>
          <a:xfrm>
            <a:off x="221653" y="191289"/>
            <a:ext cx="936978" cy="817573"/>
          </a:xfrm>
          <a:prstGeom prst="rect">
            <a:avLst/>
          </a:prstGeom>
        </p:spPr>
      </p:pic>
      <p:pic>
        <p:nvPicPr>
          <p:cNvPr id="2050" name="Picture 2" descr="Pride Colouring Pages! | Coloring pages, Cute coloring pages, Coloring book  pages">
            <a:extLst>
              <a:ext uri="{FF2B5EF4-FFF2-40B4-BE49-F238E27FC236}">
                <a16:creationId xmlns:a16="http://schemas.microsoft.com/office/drawing/2014/main" id="{6281F47C-991E-C81E-76D7-5BF516DAC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50" y="1887792"/>
            <a:ext cx="3632592" cy="46998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Gay Pride Coloring Pages - Coloring Home">
            <a:extLst>
              <a:ext uri="{FF2B5EF4-FFF2-40B4-BE49-F238E27FC236}">
                <a16:creationId xmlns:a16="http://schemas.microsoft.com/office/drawing/2014/main" id="{013743B8-1474-056B-2C09-7B44F5E36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411" y="1887792"/>
            <a:ext cx="3320356" cy="46998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0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133444" y="1324069"/>
            <a:ext cx="4910319"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Wordsearch</a:t>
            </a:r>
          </a:p>
        </p:txBody>
      </p:sp>
      <p:sp>
        <p:nvSpPr>
          <p:cNvPr id="10" name="Title 1">
            <a:extLst>
              <a:ext uri="{FF2B5EF4-FFF2-40B4-BE49-F238E27FC236}">
                <a16:creationId xmlns:a16="http://schemas.microsoft.com/office/drawing/2014/main" id="{6D5B7642-217E-4B05-8868-C4E3E055DAFD}"/>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2" name="Picture 11">
            <a:extLst>
              <a:ext uri="{FF2B5EF4-FFF2-40B4-BE49-F238E27FC236}">
                <a16:creationId xmlns:a16="http://schemas.microsoft.com/office/drawing/2014/main" id="{19A1BA59-34D5-4F4F-9FC7-66D9DA4B1D81}"/>
              </a:ext>
            </a:extLst>
          </p:cNvPr>
          <p:cNvPicPr>
            <a:picLocks noChangeAspect="1"/>
          </p:cNvPicPr>
          <p:nvPr/>
        </p:nvPicPr>
        <p:blipFill>
          <a:blip r:embed="rId2"/>
          <a:stretch>
            <a:fillRect/>
          </a:stretch>
        </p:blipFill>
        <p:spPr>
          <a:xfrm>
            <a:off x="221653" y="191289"/>
            <a:ext cx="936978" cy="817573"/>
          </a:xfrm>
          <a:prstGeom prst="rect">
            <a:avLst/>
          </a:prstGeom>
        </p:spPr>
      </p:pic>
      <p:grpSp>
        <p:nvGrpSpPr>
          <p:cNvPr id="2" name="Group 1">
            <a:extLst>
              <a:ext uri="{FF2B5EF4-FFF2-40B4-BE49-F238E27FC236}">
                <a16:creationId xmlns:a16="http://schemas.microsoft.com/office/drawing/2014/main" id="{B1893FBF-1FC7-A406-6B4D-009443FEBE4F}"/>
              </a:ext>
            </a:extLst>
          </p:cNvPr>
          <p:cNvGrpSpPr/>
          <p:nvPr/>
        </p:nvGrpSpPr>
        <p:grpSpPr>
          <a:xfrm>
            <a:off x="221653" y="1779639"/>
            <a:ext cx="8623117" cy="4992970"/>
            <a:chOff x="451701" y="1072370"/>
            <a:chExt cx="8341700" cy="5301561"/>
          </a:xfrm>
          <a:solidFill>
            <a:schemeClr val="bg1"/>
          </a:solidFill>
        </p:grpSpPr>
        <p:sp>
          <p:nvSpPr>
            <p:cNvPr id="3" name="Rectangle 2">
              <a:extLst>
                <a:ext uri="{FF2B5EF4-FFF2-40B4-BE49-F238E27FC236}">
                  <a16:creationId xmlns:a16="http://schemas.microsoft.com/office/drawing/2014/main" id="{A4F7CD5B-087E-1C0D-6593-87207AEE9066}"/>
                </a:ext>
              </a:extLst>
            </p:cNvPr>
            <p:cNvSpPr/>
            <p:nvPr/>
          </p:nvSpPr>
          <p:spPr>
            <a:xfrm>
              <a:off x="451701" y="1072370"/>
              <a:ext cx="8341700" cy="5301561"/>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0BA81A-2511-5B5E-6193-F8FA8DBAD694}"/>
                </a:ext>
              </a:extLst>
            </p:cNvPr>
            <p:cNvSpPr/>
            <p:nvPr/>
          </p:nvSpPr>
          <p:spPr>
            <a:xfrm>
              <a:off x="4945819" y="1250050"/>
              <a:ext cx="3845827" cy="1274515"/>
            </a:xfrm>
            <a:prstGeom prst="rect">
              <a:avLst/>
            </a:prstGeom>
            <a:grpFill/>
          </p:spPr>
          <p:txBody>
            <a:bodyPr wrap="square" lIns="91440" tIns="45720" rIns="91440" bIns="45720">
              <a:spAutoFit/>
            </a:bodyPr>
            <a:lstStyle/>
            <a:p>
              <a:pPr algn="ctr"/>
              <a:r>
                <a:rPr lang="en-US" sz="3600" b="1" spc="50" dirty="0">
                  <a:ln w="9525" cmpd="sng">
                    <a:solidFill>
                      <a:schemeClr val="tx1"/>
                    </a:solidFill>
                    <a:prstDash val="solid"/>
                  </a:ln>
                  <a:effectLst>
                    <a:glow rad="38100">
                      <a:schemeClr val="accent1">
                        <a:alpha val="40000"/>
                      </a:schemeClr>
                    </a:glow>
                  </a:effectLst>
                  <a:cs typeface="Arial" panose="020B0604020202020204" pitchFamily="34" charset="0"/>
                </a:rPr>
                <a:t>PRIDE MONTH WORDSEARCH</a:t>
              </a:r>
              <a:endParaRPr lang="en-US" sz="3600" b="1" spc="50" dirty="0">
                <a:ln w="9525" cmpd="sng">
                  <a:solidFill>
                    <a:schemeClr val="bg1"/>
                  </a:solidFill>
                  <a:prstDash val="solid"/>
                </a:ln>
                <a:solidFill>
                  <a:schemeClr val="bg1"/>
                </a:solidFill>
                <a:effectLst>
                  <a:glow rad="38100">
                    <a:schemeClr val="accent1">
                      <a:alpha val="40000"/>
                    </a:schemeClr>
                  </a:glow>
                </a:effectLst>
                <a:cs typeface="Arial" panose="020B0604020202020204" pitchFamily="34" charset="0"/>
              </a:endParaRPr>
            </a:p>
          </p:txBody>
        </p:sp>
      </p:grpSp>
      <p:pic>
        <p:nvPicPr>
          <p:cNvPr id="14" name="Picture 13">
            <a:extLst>
              <a:ext uri="{FF2B5EF4-FFF2-40B4-BE49-F238E27FC236}">
                <a16:creationId xmlns:a16="http://schemas.microsoft.com/office/drawing/2014/main" id="{63C4C184-C903-5024-ED13-B5E68FBCE8AF}"/>
              </a:ext>
            </a:extLst>
          </p:cNvPr>
          <p:cNvPicPr>
            <a:picLocks noChangeAspect="1"/>
          </p:cNvPicPr>
          <p:nvPr/>
        </p:nvPicPr>
        <p:blipFill>
          <a:blip r:embed="rId3"/>
          <a:stretch>
            <a:fillRect/>
          </a:stretch>
        </p:blipFill>
        <p:spPr>
          <a:xfrm>
            <a:off x="299230" y="1930305"/>
            <a:ext cx="4514235" cy="4842304"/>
          </a:xfrm>
          <a:prstGeom prst="rect">
            <a:avLst/>
          </a:prstGeom>
        </p:spPr>
      </p:pic>
      <p:pic>
        <p:nvPicPr>
          <p:cNvPr id="16" name="Picture 15">
            <a:extLst>
              <a:ext uri="{FF2B5EF4-FFF2-40B4-BE49-F238E27FC236}">
                <a16:creationId xmlns:a16="http://schemas.microsoft.com/office/drawing/2014/main" id="{427A6DAB-0983-4F81-A52B-B92A01971336}"/>
              </a:ext>
            </a:extLst>
          </p:cNvPr>
          <p:cNvPicPr>
            <a:picLocks noChangeAspect="1"/>
          </p:cNvPicPr>
          <p:nvPr/>
        </p:nvPicPr>
        <p:blipFill rotWithShape="1">
          <a:blip r:embed="rId4"/>
          <a:srcRect b="49290"/>
          <a:stretch/>
        </p:blipFill>
        <p:spPr>
          <a:xfrm>
            <a:off x="5203912" y="4865393"/>
            <a:ext cx="1625205" cy="1831442"/>
          </a:xfrm>
          <a:prstGeom prst="rect">
            <a:avLst/>
          </a:prstGeom>
        </p:spPr>
      </p:pic>
      <p:pic>
        <p:nvPicPr>
          <p:cNvPr id="18" name="Picture 17">
            <a:extLst>
              <a:ext uri="{FF2B5EF4-FFF2-40B4-BE49-F238E27FC236}">
                <a16:creationId xmlns:a16="http://schemas.microsoft.com/office/drawing/2014/main" id="{DC4BB0E9-CEE6-0F7A-C7B7-83D83AB15C6A}"/>
              </a:ext>
            </a:extLst>
          </p:cNvPr>
          <p:cNvPicPr>
            <a:picLocks noChangeAspect="1"/>
          </p:cNvPicPr>
          <p:nvPr/>
        </p:nvPicPr>
        <p:blipFill rotWithShape="1">
          <a:blip r:embed="rId4"/>
          <a:srcRect t="50000"/>
          <a:stretch/>
        </p:blipFill>
        <p:spPr>
          <a:xfrm>
            <a:off x="6855170" y="4931905"/>
            <a:ext cx="1625206" cy="1805784"/>
          </a:xfrm>
          <a:prstGeom prst="rect">
            <a:avLst/>
          </a:prstGeom>
        </p:spPr>
      </p:pic>
      <p:sp>
        <p:nvSpPr>
          <p:cNvPr id="19" name="Rectangle 18">
            <a:extLst>
              <a:ext uri="{FF2B5EF4-FFF2-40B4-BE49-F238E27FC236}">
                <a16:creationId xmlns:a16="http://schemas.microsoft.com/office/drawing/2014/main" id="{CF818193-340A-00B9-7C67-8EF0DFB1F95B}"/>
              </a:ext>
            </a:extLst>
          </p:cNvPr>
          <p:cNvSpPr/>
          <p:nvPr/>
        </p:nvSpPr>
        <p:spPr>
          <a:xfrm>
            <a:off x="5294165" y="3170063"/>
            <a:ext cx="2030083" cy="1652211"/>
          </a:xfrm>
          <a:prstGeom prst="rect">
            <a:avLst/>
          </a:prstGeom>
          <a:solidFill>
            <a:schemeClr val="bg1"/>
          </a:solidFill>
        </p:spPr>
        <p:txBody>
          <a:bodyPr wrap="square" lIns="91440" tIns="45720" rIns="91440" bIns="45720">
            <a:spAutoFit/>
          </a:bodyPr>
          <a:lstStyle/>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NAME: </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DATE: </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CLASS:</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TEACHER:</a:t>
            </a:r>
            <a:endParaRPr lang="en-US" b="1" spc="50" dirty="0">
              <a:ln w="9525" cmpd="sng">
                <a:solidFill>
                  <a:schemeClr val="tx1"/>
                </a:solidFill>
                <a:prstDash val="solid"/>
              </a:ln>
              <a:solidFill>
                <a:schemeClr val="bg1"/>
              </a:solidFill>
              <a:effectLst>
                <a:glow rad="38100">
                  <a:schemeClr val="accent1">
                    <a:alpha val="40000"/>
                  </a:schemeClr>
                </a:glow>
              </a:effectLst>
              <a:cs typeface="Arial" panose="020B0604020202020204" pitchFamily="34" charset="0"/>
            </a:endParaRPr>
          </a:p>
        </p:txBody>
      </p:sp>
    </p:spTree>
    <p:extLst>
      <p:ext uri="{BB962C8B-B14F-4D97-AF65-F5344CB8AC3E}">
        <p14:creationId xmlns:p14="http://schemas.microsoft.com/office/powerpoint/2010/main" val="30553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133444" y="1324069"/>
            <a:ext cx="5827236"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a:t>
            </a:r>
            <a:r>
              <a:rPr lang="en-GB" b="1">
                <a:latin typeface="Century Gothic" panose="020B0502020202020204" pitchFamily="34" charset="0"/>
                <a:cs typeface="Arial" panose="020B0604020202020204" pitchFamily="34" charset="0"/>
              </a:rPr>
              <a:t>Wordsearch </a:t>
            </a:r>
            <a:r>
              <a:rPr lang="en-GB" b="1" dirty="0">
                <a:solidFill>
                  <a:srgbClr val="FF0000"/>
                </a:solidFill>
                <a:latin typeface="Century Gothic" panose="020B0502020202020204" pitchFamily="34" charset="0"/>
                <a:cs typeface="Arial" panose="020B0604020202020204" pitchFamily="34" charset="0"/>
              </a:rPr>
              <a:t>S</a:t>
            </a:r>
            <a:r>
              <a:rPr lang="en-GB" b="1">
                <a:solidFill>
                  <a:srgbClr val="FF0000"/>
                </a:solidFill>
                <a:latin typeface="Century Gothic" panose="020B0502020202020204" pitchFamily="34" charset="0"/>
                <a:cs typeface="Arial" panose="020B0604020202020204" pitchFamily="34" charset="0"/>
              </a:rPr>
              <a:t>olution</a:t>
            </a:r>
            <a:endParaRPr lang="en-GB" b="1" dirty="0">
              <a:solidFill>
                <a:srgbClr val="FF0000"/>
              </a:solidFill>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D5B7642-217E-4B05-8868-C4E3E055DAFD}"/>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2" name="Picture 11">
            <a:extLst>
              <a:ext uri="{FF2B5EF4-FFF2-40B4-BE49-F238E27FC236}">
                <a16:creationId xmlns:a16="http://schemas.microsoft.com/office/drawing/2014/main" id="{19A1BA59-34D5-4F4F-9FC7-66D9DA4B1D81}"/>
              </a:ext>
            </a:extLst>
          </p:cNvPr>
          <p:cNvPicPr>
            <a:picLocks noChangeAspect="1"/>
          </p:cNvPicPr>
          <p:nvPr/>
        </p:nvPicPr>
        <p:blipFill>
          <a:blip r:embed="rId2"/>
          <a:stretch>
            <a:fillRect/>
          </a:stretch>
        </p:blipFill>
        <p:spPr>
          <a:xfrm>
            <a:off x="221653" y="191289"/>
            <a:ext cx="936978" cy="817573"/>
          </a:xfrm>
          <a:prstGeom prst="rect">
            <a:avLst/>
          </a:prstGeom>
        </p:spPr>
      </p:pic>
      <p:grpSp>
        <p:nvGrpSpPr>
          <p:cNvPr id="2" name="Group 1">
            <a:extLst>
              <a:ext uri="{FF2B5EF4-FFF2-40B4-BE49-F238E27FC236}">
                <a16:creationId xmlns:a16="http://schemas.microsoft.com/office/drawing/2014/main" id="{B1893FBF-1FC7-A406-6B4D-009443FEBE4F}"/>
              </a:ext>
            </a:extLst>
          </p:cNvPr>
          <p:cNvGrpSpPr/>
          <p:nvPr/>
        </p:nvGrpSpPr>
        <p:grpSpPr>
          <a:xfrm>
            <a:off x="221653" y="1779639"/>
            <a:ext cx="8623117" cy="4992970"/>
            <a:chOff x="451701" y="1072370"/>
            <a:chExt cx="8341700" cy="5301561"/>
          </a:xfrm>
          <a:solidFill>
            <a:schemeClr val="bg1"/>
          </a:solidFill>
        </p:grpSpPr>
        <p:sp>
          <p:nvSpPr>
            <p:cNvPr id="3" name="Rectangle 2">
              <a:extLst>
                <a:ext uri="{FF2B5EF4-FFF2-40B4-BE49-F238E27FC236}">
                  <a16:creationId xmlns:a16="http://schemas.microsoft.com/office/drawing/2014/main" id="{A4F7CD5B-087E-1C0D-6593-87207AEE9066}"/>
                </a:ext>
              </a:extLst>
            </p:cNvPr>
            <p:cNvSpPr/>
            <p:nvPr/>
          </p:nvSpPr>
          <p:spPr>
            <a:xfrm>
              <a:off x="451701" y="1072370"/>
              <a:ext cx="8341700" cy="5301561"/>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0BA81A-2511-5B5E-6193-F8FA8DBAD694}"/>
                </a:ext>
              </a:extLst>
            </p:cNvPr>
            <p:cNvSpPr/>
            <p:nvPr/>
          </p:nvSpPr>
          <p:spPr>
            <a:xfrm>
              <a:off x="4945819" y="1250050"/>
              <a:ext cx="3845827" cy="1274515"/>
            </a:xfrm>
            <a:prstGeom prst="rect">
              <a:avLst/>
            </a:prstGeom>
            <a:grpFill/>
          </p:spPr>
          <p:txBody>
            <a:bodyPr wrap="square" lIns="91440" tIns="45720" rIns="91440" bIns="45720">
              <a:spAutoFit/>
            </a:bodyPr>
            <a:lstStyle/>
            <a:p>
              <a:pPr algn="ctr"/>
              <a:r>
                <a:rPr lang="en-US" sz="3600" b="1" spc="50" dirty="0">
                  <a:ln w="9525" cmpd="sng">
                    <a:solidFill>
                      <a:schemeClr val="tx1"/>
                    </a:solidFill>
                    <a:prstDash val="solid"/>
                  </a:ln>
                  <a:effectLst>
                    <a:glow rad="38100">
                      <a:schemeClr val="accent1">
                        <a:alpha val="40000"/>
                      </a:schemeClr>
                    </a:glow>
                  </a:effectLst>
                  <a:cs typeface="Arial" panose="020B0604020202020204" pitchFamily="34" charset="0"/>
                </a:rPr>
                <a:t>PRIDE MONTH WORDSEARCH</a:t>
              </a:r>
              <a:endParaRPr lang="en-US" sz="3600" b="1" spc="50" dirty="0">
                <a:ln w="9525" cmpd="sng">
                  <a:solidFill>
                    <a:schemeClr val="bg1"/>
                  </a:solidFill>
                  <a:prstDash val="solid"/>
                </a:ln>
                <a:solidFill>
                  <a:schemeClr val="bg1"/>
                </a:solidFill>
                <a:effectLst>
                  <a:glow rad="38100">
                    <a:schemeClr val="accent1">
                      <a:alpha val="40000"/>
                    </a:schemeClr>
                  </a:glow>
                </a:effectLst>
                <a:cs typeface="Arial" panose="020B0604020202020204" pitchFamily="34" charset="0"/>
              </a:endParaRPr>
            </a:p>
          </p:txBody>
        </p:sp>
        <p:sp>
          <p:nvSpPr>
            <p:cNvPr id="6" name="Rectangle 5">
              <a:extLst>
                <a:ext uri="{FF2B5EF4-FFF2-40B4-BE49-F238E27FC236}">
                  <a16:creationId xmlns:a16="http://schemas.microsoft.com/office/drawing/2014/main" id="{141343C1-855E-F7DF-28E6-58B797690B98}"/>
                </a:ext>
              </a:extLst>
            </p:cNvPr>
            <p:cNvSpPr/>
            <p:nvPr/>
          </p:nvSpPr>
          <p:spPr>
            <a:xfrm>
              <a:off x="5358671" y="2548729"/>
              <a:ext cx="1963831" cy="1754326"/>
            </a:xfrm>
            <a:prstGeom prst="rect">
              <a:avLst/>
            </a:prstGeom>
            <a:grpFill/>
          </p:spPr>
          <p:txBody>
            <a:bodyPr wrap="square" lIns="91440" tIns="45720" rIns="91440" bIns="45720">
              <a:spAutoFit/>
            </a:bodyPr>
            <a:lstStyle/>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NAME: </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DATE: </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CLASS:</a:t>
              </a:r>
            </a:p>
            <a:p>
              <a:endParaRPr lang="en-US" sz="1200" b="1" spc="50" dirty="0">
                <a:ln w="9525" cmpd="sng">
                  <a:solidFill>
                    <a:schemeClr val="tx1"/>
                  </a:solidFill>
                  <a:prstDash val="solid"/>
                </a:ln>
                <a:effectLst>
                  <a:glow rad="38100">
                    <a:schemeClr val="accent1">
                      <a:alpha val="40000"/>
                    </a:schemeClr>
                  </a:glow>
                </a:effectLst>
                <a:cs typeface="Arial" panose="020B0604020202020204" pitchFamily="34" charset="0"/>
              </a:endParaRPr>
            </a:p>
            <a:p>
              <a:r>
                <a:rPr lang="en-US" b="1" spc="50" dirty="0">
                  <a:ln w="9525" cmpd="sng">
                    <a:solidFill>
                      <a:schemeClr val="tx1"/>
                    </a:solidFill>
                    <a:prstDash val="solid"/>
                  </a:ln>
                  <a:effectLst>
                    <a:glow rad="38100">
                      <a:schemeClr val="accent1">
                        <a:alpha val="40000"/>
                      </a:schemeClr>
                    </a:glow>
                  </a:effectLst>
                  <a:cs typeface="Arial" panose="020B0604020202020204" pitchFamily="34" charset="0"/>
                </a:rPr>
                <a:t>TEACHER:</a:t>
              </a:r>
              <a:endParaRPr lang="en-US" b="1" spc="50" dirty="0">
                <a:ln w="9525" cmpd="sng">
                  <a:solidFill>
                    <a:schemeClr val="tx1"/>
                  </a:solidFill>
                  <a:prstDash val="solid"/>
                </a:ln>
                <a:solidFill>
                  <a:schemeClr val="bg1"/>
                </a:solidFill>
                <a:effectLst>
                  <a:glow rad="38100">
                    <a:schemeClr val="accent1">
                      <a:alpha val="40000"/>
                    </a:schemeClr>
                  </a:glow>
                </a:effectLst>
                <a:cs typeface="Arial" panose="020B0604020202020204" pitchFamily="34" charset="0"/>
              </a:endParaRPr>
            </a:p>
          </p:txBody>
        </p:sp>
      </p:grpSp>
      <p:pic>
        <p:nvPicPr>
          <p:cNvPr id="16" name="Picture 15">
            <a:extLst>
              <a:ext uri="{FF2B5EF4-FFF2-40B4-BE49-F238E27FC236}">
                <a16:creationId xmlns:a16="http://schemas.microsoft.com/office/drawing/2014/main" id="{427A6DAB-0983-4F81-A52B-B92A01971336}"/>
              </a:ext>
            </a:extLst>
          </p:cNvPr>
          <p:cNvPicPr>
            <a:picLocks noChangeAspect="1"/>
          </p:cNvPicPr>
          <p:nvPr/>
        </p:nvPicPr>
        <p:blipFill rotWithShape="1">
          <a:blip r:embed="rId3"/>
          <a:srcRect b="49290"/>
          <a:stretch/>
        </p:blipFill>
        <p:spPr>
          <a:xfrm>
            <a:off x="5203912" y="4865393"/>
            <a:ext cx="1625205" cy="1831442"/>
          </a:xfrm>
          <a:prstGeom prst="rect">
            <a:avLst/>
          </a:prstGeom>
        </p:spPr>
      </p:pic>
      <p:pic>
        <p:nvPicPr>
          <p:cNvPr id="18" name="Picture 17">
            <a:extLst>
              <a:ext uri="{FF2B5EF4-FFF2-40B4-BE49-F238E27FC236}">
                <a16:creationId xmlns:a16="http://schemas.microsoft.com/office/drawing/2014/main" id="{DC4BB0E9-CEE6-0F7A-C7B7-83D83AB15C6A}"/>
              </a:ext>
            </a:extLst>
          </p:cNvPr>
          <p:cNvPicPr>
            <a:picLocks noChangeAspect="1"/>
          </p:cNvPicPr>
          <p:nvPr/>
        </p:nvPicPr>
        <p:blipFill rotWithShape="1">
          <a:blip r:embed="rId3"/>
          <a:srcRect t="50000"/>
          <a:stretch/>
        </p:blipFill>
        <p:spPr>
          <a:xfrm>
            <a:off x="6855170" y="4931905"/>
            <a:ext cx="1625206" cy="1805784"/>
          </a:xfrm>
          <a:prstGeom prst="rect">
            <a:avLst/>
          </a:prstGeom>
        </p:spPr>
      </p:pic>
      <p:pic>
        <p:nvPicPr>
          <p:cNvPr id="8" name="Picture 7">
            <a:extLst>
              <a:ext uri="{FF2B5EF4-FFF2-40B4-BE49-F238E27FC236}">
                <a16:creationId xmlns:a16="http://schemas.microsoft.com/office/drawing/2014/main" id="{F5968275-FC80-BACC-07F3-F5E6B9938919}"/>
              </a:ext>
            </a:extLst>
          </p:cNvPr>
          <p:cNvPicPr>
            <a:picLocks noChangeAspect="1"/>
          </p:cNvPicPr>
          <p:nvPr/>
        </p:nvPicPr>
        <p:blipFill>
          <a:blip r:embed="rId4"/>
          <a:stretch>
            <a:fillRect/>
          </a:stretch>
        </p:blipFill>
        <p:spPr>
          <a:xfrm>
            <a:off x="299230" y="1848657"/>
            <a:ext cx="4835504" cy="4848178"/>
          </a:xfrm>
          <a:prstGeom prst="rect">
            <a:avLst/>
          </a:prstGeom>
        </p:spPr>
      </p:pic>
    </p:spTree>
    <p:extLst>
      <p:ext uri="{BB962C8B-B14F-4D97-AF65-F5344CB8AC3E}">
        <p14:creationId xmlns:p14="http://schemas.microsoft.com/office/powerpoint/2010/main" val="178243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133444" y="1324069"/>
            <a:ext cx="6365845"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The Discrimination Game</a:t>
            </a:r>
          </a:p>
        </p:txBody>
      </p:sp>
      <p:sp>
        <p:nvSpPr>
          <p:cNvPr id="9" name="TextBox 8">
            <a:extLst>
              <a:ext uri="{FF2B5EF4-FFF2-40B4-BE49-F238E27FC236}">
                <a16:creationId xmlns:a16="http://schemas.microsoft.com/office/drawing/2014/main" id="{DFB4D03F-1701-8803-55C7-E091B5B9798C}"/>
              </a:ext>
            </a:extLst>
          </p:cNvPr>
          <p:cNvSpPr txBox="1"/>
          <p:nvPr/>
        </p:nvSpPr>
        <p:spPr>
          <a:xfrm>
            <a:off x="125866" y="1779687"/>
            <a:ext cx="7040044" cy="3693319"/>
          </a:xfrm>
          <a:prstGeom prst="rect">
            <a:avLst/>
          </a:prstGeom>
          <a:noFill/>
        </p:spPr>
        <p:txBody>
          <a:bodyPr wrap="square">
            <a:spAutoFit/>
          </a:bodyPr>
          <a:lstStyle/>
          <a:p>
            <a:r>
              <a:rPr lang="en-GB" dirty="0">
                <a:effectLst>
                  <a:glow rad="127000">
                    <a:schemeClr val="bg1"/>
                  </a:glow>
                </a:effectLst>
                <a:latin typeface="Century Gothic" panose="020B0502020202020204" pitchFamily="34" charset="0"/>
                <a:cs typeface="Arial" panose="020B0604020202020204" pitchFamily="34" charset="0"/>
              </a:rPr>
              <a:t>Inform students  that you will be looking at how people are occasionally handled based on certain aspects of their identification.</a:t>
            </a:r>
          </a:p>
          <a:p>
            <a:endParaRPr lang="en-GB" dirty="0">
              <a:effectLst>
                <a:glow rad="127000">
                  <a:schemeClr val="bg1"/>
                </a:glow>
              </a:effectLst>
              <a:latin typeface="Century Gothic" panose="020B0502020202020204" pitchFamily="34" charset="0"/>
              <a:cs typeface="Arial" panose="020B0604020202020204" pitchFamily="34" charset="0"/>
            </a:endParaRPr>
          </a:p>
          <a:p>
            <a:r>
              <a:rPr lang="en-GB" dirty="0">
                <a:effectLst>
                  <a:glow rad="127000">
                    <a:schemeClr val="bg1"/>
                  </a:glow>
                </a:effectLst>
                <a:latin typeface="Century Gothic" panose="020B0502020202020204" pitchFamily="34" charset="0"/>
                <a:cs typeface="Arial" panose="020B0604020202020204" pitchFamily="34" charset="0"/>
              </a:rPr>
              <a:t>All pupils with blue eyes in the room should stand up and move to the rear of the room so they are facing the wall. In order to elicit a response, clarify that this is a new Government seating plan.</a:t>
            </a:r>
          </a:p>
          <a:p>
            <a:endParaRPr lang="en-GB" dirty="0">
              <a:effectLst>
                <a:glow rad="127000">
                  <a:schemeClr val="bg1"/>
                </a:glow>
              </a:effectLst>
              <a:latin typeface="Century Gothic" panose="020B0502020202020204" pitchFamily="34" charset="0"/>
              <a:cs typeface="Arial" panose="020B0604020202020204" pitchFamily="34" charset="0"/>
            </a:endParaRPr>
          </a:p>
          <a:p>
            <a:r>
              <a:rPr lang="en-GB" dirty="0">
                <a:effectLst>
                  <a:glow rad="127000">
                    <a:schemeClr val="bg1"/>
                  </a:glow>
                </a:effectLst>
                <a:latin typeface="Century Gothic" panose="020B0502020202020204" pitchFamily="34" charset="0"/>
                <a:cs typeface="Arial" panose="020B0604020202020204" pitchFamily="34" charset="0"/>
              </a:rPr>
              <a:t>What does it feel like to receive such treatment? Was it just? What word best defines this form of medical care? (Seeking DISCRIMINATION as the solution).</a:t>
            </a:r>
          </a:p>
          <a:p>
            <a:endParaRPr lang="en-GB" dirty="0">
              <a:effectLst>
                <a:glow rad="127000">
                  <a:schemeClr val="bg1"/>
                </a:glow>
              </a:effectLst>
            </a:endParaRPr>
          </a:p>
        </p:txBody>
      </p:sp>
      <p:pic>
        <p:nvPicPr>
          <p:cNvPr id="11" name="Picture 10">
            <a:extLst>
              <a:ext uri="{FF2B5EF4-FFF2-40B4-BE49-F238E27FC236}">
                <a16:creationId xmlns:a16="http://schemas.microsoft.com/office/drawing/2014/main" id="{77E4753E-DDF8-82A5-9C31-1DC96E5DF002}"/>
              </a:ext>
            </a:extLst>
          </p:cNvPr>
          <p:cNvPicPr>
            <a:picLocks noChangeAspect="1"/>
          </p:cNvPicPr>
          <p:nvPr/>
        </p:nvPicPr>
        <p:blipFill>
          <a:blip r:embed="rId2"/>
          <a:stretch>
            <a:fillRect/>
          </a:stretch>
        </p:blipFill>
        <p:spPr>
          <a:xfrm>
            <a:off x="841351" y="4921766"/>
            <a:ext cx="4934298" cy="1840984"/>
          </a:xfrm>
          <a:prstGeom prst="rect">
            <a:avLst/>
          </a:prstGeom>
        </p:spPr>
      </p:pic>
      <p:sp>
        <p:nvSpPr>
          <p:cNvPr id="10" name="Title 1">
            <a:extLst>
              <a:ext uri="{FF2B5EF4-FFF2-40B4-BE49-F238E27FC236}">
                <a16:creationId xmlns:a16="http://schemas.microsoft.com/office/drawing/2014/main" id="{6D5B7642-217E-4B05-8868-C4E3E055DAFD}"/>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2" name="Picture 11">
            <a:extLst>
              <a:ext uri="{FF2B5EF4-FFF2-40B4-BE49-F238E27FC236}">
                <a16:creationId xmlns:a16="http://schemas.microsoft.com/office/drawing/2014/main" id="{19A1BA59-34D5-4F4F-9FC7-66D9DA4B1D81}"/>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397523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396556" y="1135857"/>
            <a:ext cx="4422092" cy="568492"/>
          </a:xfrm>
        </p:spPr>
        <p:txBody>
          <a:bodyPr/>
          <a:lstStyle/>
          <a:p>
            <a:r>
              <a:rPr lang="en-US" dirty="0"/>
              <a:t>LINKED ARTICLES</a:t>
            </a:r>
          </a:p>
        </p:txBody>
      </p:sp>
      <p:sp>
        <p:nvSpPr>
          <p:cNvPr id="5" name="Text Placeholder 4">
            <a:extLst>
              <a:ext uri="{FF2B5EF4-FFF2-40B4-BE49-F238E27FC236}">
                <a16:creationId xmlns:a16="http://schemas.microsoft.com/office/drawing/2014/main" id="{246CF7EB-FD07-D34E-9F54-4DE04D9B51FC}"/>
              </a:ext>
            </a:extLst>
          </p:cNvPr>
          <p:cNvSpPr>
            <a:spLocks noGrp="1"/>
          </p:cNvSpPr>
          <p:nvPr>
            <p:ph type="body" sz="quarter" idx="20"/>
          </p:nvPr>
        </p:nvSpPr>
        <p:spPr>
          <a:xfrm>
            <a:off x="396478" y="1899164"/>
            <a:ext cx="8176022" cy="336606"/>
          </a:xfrm>
        </p:spPr>
        <p:txBody>
          <a:bodyPr>
            <a:normAutofit fontScale="85000" lnSpcReduction="10000"/>
          </a:bodyPr>
          <a:lstStyle/>
          <a:p>
            <a:r>
              <a:rPr lang="en-GB" sz="1350" dirty="0">
                <a:latin typeface="Arial" panose="020B0604020202020204" pitchFamily="34" charset="0"/>
                <a:ea typeface="Calibri" panose="020F0502020204030204" pitchFamily="34" charset="0"/>
                <a:cs typeface="Times New Roman" panose="02020603050405020304" pitchFamily="18" charset="0"/>
              </a:rPr>
              <a:t>Many articles are relevant to explore when celebrating LGBT+ History Month but this pack focusses on following:</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396479" y="2190322"/>
            <a:ext cx="8056585" cy="1689231"/>
          </a:xfrm>
        </p:spPr>
        <p:txBody>
          <a:bodyPr>
            <a:normAutofit fontScale="25000" lnSpcReduction="20000"/>
          </a:bodyPr>
          <a:lstStyle/>
          <a:p>
            <a:pPr marL="257175" indent="-257175">
              <a:lnSpc>
                <a:spcPct val="107000"/>
              </a:lnSpc>
              <a:spcAft>
                <a:spcPts val="600"/>
              </a:spcAft>
              <a:buFont typeface="Symbol" panose="05050102010706020507" pitchFamily="18" charset="2"/>
              <a:buChar char=""/>
            </a:pPr>
            <a:r>
              <a:rPr lang="en-GB" sz="4200" b="1" dirty="0">
                <a:latin typeface="Arial" panose="020B0604020202020204" pitchFamily="34" charset="0"/>
                <a:ea typeface="Calibri" panose="020F0502020204030204" pitchFamily="34" charset="0"/>
                <a:cs typeface="Arial" panose="020B0604020202020204" pitchFamily="34" charset="0"/>
              </a:rPr>
              <a:t>Article 2: (non-discrimination) </a:t>
            </a:r>
            <a:r>
              <a:rPr lang="en-GB" sz="4200" dirty="0">
                <a:latin typeface="Arial" panose="020B0604020202020204" pitchFamily="34" charset="0"/>
                <a:ea typeface="Calibri" panose="020F0502020204030204" pitchFamily="34" charset="0"/>
                <a:cs typeface="Arial" panose="020B0604020202020204" pitchFamily="34" charset="0"/>
              </a:rPr>
              <a:t>The Convention applies to every child without discrimination, whatever their ethnicity, gender, religion, language, abilities or any other status, whatever they think or say, whatever their family background.</a:t>
            </a:r>
          </a:p>
          <a:p>
            <a:pPr marL="257175" indent="-257175">
              <a:lnSpc>
                <a:spcPct val="107000"/>
              </a:lnSpc>
              <a:spcAft>
                <a:spcPts val="600"/>
              </a:spcAft>
              <a:buFont typeface="Symbol" panose="05050102010706020507" pitchFamily="18" charset="2"/>
              <a:buChar char=""/>
            </a:pPr>
            <a:r>
              <a:rPr lang="en-GB" sz="4200" b="1" dirty="0">
                <a:latin typeface="Arial" panose="020B0604020202020204" pitchFamily="34" charset="0"/>
                <a:ea typeface="Calibri" panose="020F0502020204030204" pitchFamily="34" charset="0"/>
                <a:cs typeface="Arial" panose="020B0604020202020204" pitchFamily="34" charset="0"/>
              </a:rPr>
              <a:t>Article 13: (freedom of expression) </a:t>
            </a:r>
            <a:r>
              <a:rPr lang="en-GB" sz="4200" dirty="0">
                <a:latin typeface="Arial" panose="020B0604020202020204" pitchFamily="34" charset="0"/>
                <a:ea typeface="Calibri" panose="020F0502020204030204" pitchFamily="34" charset="0"/>
                <a:cs typeface="Arial" panose="020B0604020202020204" pitchFamily="34" charset="0"/>
              </a:rPr>
              <a:t>Every child must be free to express their thoughts and opinions and to access all kinds of information if it is within the law.</a:t>
            </a:r>
          </a:p>
          <a:p>
            <a:pPr marL="257175" indent="-257175">
              <a:lnSpc>
                <a:spcPct val="107000"/>
              </a:lnSpc>
              <a:spcAft>
                <a:spcPts val="600"/>
              </a:spcAft>
              <a:buFont typeface="Symbol" panose="05050102010706020507" pitchFamily="18" charset="2"/>
              <a:buChar char=""/>
            </a:pPr>
            <a:r>
              <a:rPr lang="en-GB" sz="4200" b="1" dirty="0">
                <a:latin typeface="Arial" panose="020B0604020202020204" pitchFamily="34" charset="0"/>
                <a:ea typeface="Calibri" panose="020F0502020204030204" pitchFamily="34" charset="0"/>
                <a:cs typeface="Arial" panose="020B0604020202020204" pitchFamily="34" charset="0"/>
              </a:rPr>
              <a:t>Article 17 - access to reliable information </a:t>
            </a:r>
            <a:r>
              <a:rPr lang="en-GB" sz="4200" dirty="0">
                <a:latin typeface="Arial" panose="020B0604020202020204" pitchFamily="34" charset="0"/>
                <a:ea typeface="Calibri" panose="020F0502020204030204" pitchFamily="34" charset="0"/>
                <a:cs typeface="Arial" panose="020B0604020202020204" pitchFamily="34" charset="0"/>
              </a:rPr>
              <a:t>Every child has the right to reliable information from a variety of sources, and governments should encourage the media to provide information that children can understand. Governments must help protect children from materials that could harm them.</a:t>
            </a:r>
          </a:p>
          <a:p>
            <a:pPr>
              <a:lnSpc>
                <a:spcPct val="107000"/>
              </a:lnSpc>
              <a:spcAft>
                <a:spcPts val="600"/>
              </a:spcAft>
            </a:pPr>
            <a:r>
              <a:rPr lang="en-GB" sz="4200" dirty="0">
                <a:latin typeface="Arial" panose="020B0604020202020204" pitchFamily="34" charset="0"/>
                <a:ea typeface="Arial" panose="020B0604020202020204" pitchFamily="34" charset="0"/>
                <a:cs typeface="Arial" panose="020B0604020202020204" pitchFamily="34" charset="0"/>
              </a:rPr>
              <a:t>And remember, at the heart of the UN Convention on the Rights of the Child are the values of dignity, equality and non-discrimination.    </a:t>
            </a:r>
            <a:endParaRPr lang="en-GB" sz="4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425" dirty="0">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2" name="Graphic 1">
            <a:extLst>
              <a:ext uri="{FF2B5EF4-FFF2-40B4-BE49-F238E27FC236}">
                <a16:creationId xmlns:a16="http://schemas.microsoft.com/office/drawing/2014/main" id="{D5C1A3E2-C757-52FB-452F-0064A5901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478" y="4035527"/>
            <a:ext cx="1266923" cy="1689231"/>
          </a:xfrm>
          <a:prstGeom prst="rect">
            <a:avLst/>
          </a:prstGeom>
        </p:spPr>
      </p:pic>
      <p:pic>
        <p:nvPicPr>
          <p:cNvPr id="4" name="Graphic 3">
            <a:extLst>
              <a:ext uri="{FF2B5EF4-FFF2-40B4-BE49-F238E27FC236}">
                <a16:creationId xmlns:a16="http://schemas.microsoft.com/office/drawing/2014/main" id="{0BD61E4D-E144-AA54-3EE3-0E63F498EF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6492" y="4035527"/>
            <a:ext cx="1266923" cy="1689231"/>
          </a:xfrm>
          <a:prstGeom prst="rect">
            <a:avLst/>
          </a:prstGeom>
        </p:spPr>
      </p:pic>
      <p:pic>
        <p:nvPicPr>
          <p:cNvPr id="6" name="Graphic 5">
            <a:extLst>
              <a:ext uri="{FF2B5EF4-FFF2-40B4-BE49-F238E27FC236}">
                <a16:creationId xmlns:a16="http://schemas.microsoft.com/office/drawing/2014/main" id="{40E084B9-5F72-4598-8A52-307095E682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5077" y="4035527"/>
            <a:ext cx="1266923" cy="1689231"/>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133444" y="1333594"/>
            <a:ext cx="6365845"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The Discrimination Game</a:t>
            </a:r>
          </a:p>
        </p:txBody>
      </p:sp>
      <p:sp>
        <p:nvSpPr>
          <p:cNvPr id="9" name="TextBox 8">
            <a:extLst>
              <a:ext uri="{FF2B5EF4-FFF2-40B4-BE49-F238E27FC236}">
                <a16:creationId xmlns:a16="http://schemas.microsoft.com/office/drawing/2014/main" id="{DFB4D03F-1701-8803-55C7-E091B5B9798C}"/>
              </a:ext>
            </a:extLst>
          </p:cNvPr>
          <p:cNvSpPr txBox="1"/>
          <p:nvPr/>
        </p:nvSpPr>
        <p:spPr>
          <a:xfrm>
            <a:off x="125866" y="1779687"/>
            <a:ext cx="7040044" cy="4247317"/>
          </a:xfrm>
          <a:prstGeom prst="rect">
            <a:avLst/>
          </a:prstGeom>
          <a:noFill/>
        </p:spPr>
        <p:txBody>
          <a:bodyPr wrap="square">
            <a:spAutoFit/>
          </a:bodyPr>
          <a:lstStyle/>
          <a:p>
            <a:r>
              <a:rPr lang="en-GB" dirty="0">
                <a:effectLst>
                  <a:glow rad="127000">
                    <a:schemeClr val="bg1"/>
                  </a:glow>
                </a:effectLst>
                <a:latin typeface="Century Gothic" panose="020B0502020202020204" pitchFamily="34" charset="0"/>
                <a:cs typeface="Arial" panose="020B0604020202020204" pitchFamily="34" charset="0"/>
              </a:rPr>
              <a:t>Ask them if they can think of any reasons why some people would discriminate against others because they were LGBTQIA+.  </a:t>
            </a:r>
            <a:r>
              <a:rPr lang="en-US" dirty="0">
                <a:effectLst>
                  <a:glow rad="127000">
                    <a:schemeClr val="bg1"/>
                  </a:glow>
                </a:effectLst>
                <a:latin typeface="Century Gothic" panose="020B0502020202020204" pitchFamily="34" charset="0"/>
                <a:cs typeface="Arial" panose="020B0604020202020204" pitchFamily="34" charset="0"/>
              </a:rPr>
              <a:t>Ask students if they can think of any reasons why people would discriminate against others based on a trait they are unable to change. </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To make suggestions, students may put up their hands or write them down. If the students do record their responses in writing, it is crucial that you go around the class and collect them because some kids might feel awkward disclosing their responses.   Then you can ask the group if anyone feels comfortable telling the class about their responses. You must make sure to let the class know about any traits, such as sexual orientation, gender identity, race, religion or belief, disability, sex, and age, if they are not spoken or recorded.</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BF46FDD-7549-44D8-B253-F3EBBF0BB310}"/>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906FB2F2-4CDB-42B6-8E1B-DFB81FC9227B}"/>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86499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5A720B-E667-1991-0E38-65244F132CF9}"/>
              </a:ext>
            </a:extLst>
          </p:cNvPr>
          <p:cNvSpPr/>
          <p:nvPr/>
        </p:nvSpPr>
        <p:spPr>
          <a:xfrm>
            <a:off x="93406" y="5844210"/>
            <a:ext cx="8957187" cy="923330"/>
          </a:xfrm>
          <a:prstGeom prst="rect">
            <a:avLst/>
          </a:prstGeom>
        </p:spPr>
        <p:txBody>
          <a:bodyPr wrap="square">
            <a:spAutoFit/>
          </a:bodyPr>
          <a:lstStyle/>
          <a:p>
            <a:pPr algn="ctr"/>
            <a:r>
              <a:rPr lang="en-US" b="1" i="0" dirty="0">
                <a:effectLst>
                  <a:glow rad="38100">
                    <a:schemeClr val="bg1"/>
                  </a:glow>
                </a:effectLst>
                <a:latin typeface="Century Gothic" panose="020B0502020202020204" pitchFamily="34" charset="0"/>
                <a:cs typeface="Arial" panose="020B0604020202020204" pitchFamily="34" charset="0"/>
              </a:rPr>
              <a:t>Watch BBC </a:t>
            </a:r>
            <a:r>
              <a:rPr lang="en-US" b="1" dirty="0">
                <a:effectLst>
                  <a:glow rad="38100">
                    <a:schemeClr val="bg1"/>
                  </a:glow>
                </a:effectLst>
                <a:latin typeface="Century Gothic" panose="020B0502020202020204" pitchFamily="34" charset="0"/>
                <a:cs typeface="Arial" panose="020B0604020202020204" pitchFamily="34" charset="0"/>
              </a:rPr>
              <a:t>News from 2022 </a:t>
            </a:r>
            <a:r>
              <a:rPr lang="en-US" b="1" i="0" dirty="0">
                <a:effectLst>
                  <a:glow rad="38100">
                    <a:schemeClr val="bg1"/>
                  </a:glow>
                </a:effectLst>
                <a:latin typeface="Century Gothic" panose="020B0502020202020204" pitchFamily="34" charset="0"/>
                <a:cs typeface="Arial" panose="020B0604020202020204" pitchFamily="34" charset="0"/>
              </a:rPr>
              <a:t>– How Pride in the UK was born</a:t>
            </a:r>
          </a:p>
          <a:p>
            <a:pPr algn="ctr"/>
            <a:r>
              <a:rPr lang="en-US" b="1" dirty="0">
                <a:solidFill>
                  <a:srgbClr val="D90001"/>
                </a:solidFill>
                <a:effectLst>
                  <a:glow rad="38100">
                    <a:schemeClr val="bg1"/>
                  </a:glow>
                </a:effectLst>
                <a:latin typeface="Century Gothic" panose="020B0502020202020204" pitchFamily="34" charset="0"/>
                <a:cs typeface="Arial" panose="020B0604020202020204" pitchFamily="34" charset="0"/>
              </a:rPr>
              <a:t>Click image to view video or click this link: </a:t>
            </a:r>
            <a:r>
              <a:rPr lang="en-US" b="1" dirty="0">
                <a:solidFill>
                  <a:srgbClr val="D90001"/>
                </a:solidFill>
                <a:effectLst>
                  <a:glow rad="38100">
                    <a:schemeClr val="bg1"/>
                  </a:glow>
                </a:effectLst>
                <a:latin typeface="Century Gothic" panose="020B0502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https://youtu.be/6USqIsRY6cM</a:t>
            </a:r>
            <a:endParaRPr lang="en-US" b="1" dirty="0">
              <a:solidFill>
                <a:srgbClr val="D90001"/>
              </a:solidFill>
              <a:effectLst>
                <a:glow rad="38100">
                  <a:schemeClr val="bg1"/>
                </a:glow>
              </a:effectLst>
              <a:latin typeface="Century Gothic" panose="020B0502020202020204" pitchFamily="34" charset="0"/>
              <a:cs typeface="Arial" panose="020B0604020202020204" pitchFamily="34" charset="0"/>
            </a:endParaRPr>
          </a:p>
          <a:p>
            <a:pPr algn="ctr"/>
            <a:r>
              <a:rPr lang="en-US" b="1" dirty="0">
                <a:effectLst>
                  <a:glow rad="38100">
                    <a:schemeClr val="bg1"/>
                  </a:glow>
                </a:effectLst>
                <a:latin typeface="Century Gothic" panose="020B0502020202020204" pitchFamily="34" charset="0"/>
                <a:cs typeface="Arial" panose="020B0604020202020204" pitchFamily="34" charset="0"/>
              </a:rPr>
              <a:t>11</a:t>
            </a:r>
            <a:r>
              <a:rPr lang="en-US" b="1" i="0" dirty="0">
                <a:effectLst>
                  <a:glow rad="38100">
                    <a:schemeClr val="bg1"/>
                  </a:glow>
                </a:effectLst>
                <a:latin typeface="Century Gothic" panose="020B0502020202020204" pitchFamily="34" charset="0"/>
                <a:cs typeface="Arial" panose="020B0604020202020204" pitchFamily="34" charset="0"/>
              </a:rPr>
              <a:t> minutes</a:t>
            </a:r>
            <a:endParaRPr lang="en-US" b="0" i="0" dirty="0">
              <a:effectLst>
                <a:glow rad="38100">
                  <a:schemeClr val="bg1"/>
                </a:glow>
              </a:effectLst>
              <a:latin typeface="Century Gothic" panose="020B0502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BF14875-A56C-5101-262C-FD5FA96D460D}"/>
              </a:ext>
            </a:extLst>
          </p:cNvPr>
          <p:cNvSpPr/>
          <p:nvPr/>
        </p:nvSpPr>
        <p:spPr>
          <a:xfrm>
            <a:off x="28669" y="1324069"/>
            <a:ext cx="6603090"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Watch a more detailed film</a:t>
            </a:r>
          </a:p>
        </p:txBody>
      </p:sp>
      <p:pic>
        <p:nvPicPr>
          <p:cNvPr id="10" name="Online Media 9" title="How Pride in the UK was born - BBC News">
            <a:hlinkClick r:id="" action="ppaction://media"/>
            <a:extLst>
              <a:ext uri="{FF2B5EF4-FFF2-40B4-BE49-F238E27FC236}">
                <a16:creationId xmlns:a16="http://schemas.microsoft.com/office/drawing/2014/main" id="{3BA09A5F-E75C-4163-8FAB-11617736D0F3}"/>
              </a:ext>
            </a:extLst>
          </p:cNvPr>
          <p:cNvPicPr>
            <a:picLocks noRot="1" noChangeAspect="1"/>
          </p:cNvPicPr>
          <p:nvPr>
            <a:videoFile r:link="rId1"/>
          </p:nvPr>
        </p:nvPicPr>
        <p:blipFill>
          <a:blip r:embed="rId5"/>
          <a:stretch>
            <a:fillRect/>
          </a:stretch>
        </p:blipFill>
        <p:spPr>
          <a:xfrm>
            <a:off x="1065392" y="1787573"/>
            <a:ext cx="7013213" cy="3962465"/>
          </a:xfrm>
          <a:prstGeom prst="rect">
            <a:avLst/>
          </a:prstGeom>
        </p:spPr>
      </p:pic>
      <p:sp>
        <p:nvSpPr>
          <p:cNvPr id="12" name="Title 1">
            <a:extLst>
              <a:ext uri="{FF2B5EF4-FFF2-40B4-BE49-F238E27FC236}">
                <a16:creationId xmlns:a16="http://schemas.microsoft.com/office/drawing/2014/main" id="{460B3400-A0F9-4830-B488-F470F83D2C54}"/>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3" name="Picture 12">
            <a:extLst>
              <a:ext uri="{FF2B5EF4-FFF2-40B4-BE49-F238E27FC236}">
                <a16:creationId xmlns:a16="http://schemas.microsoft.com/office/drawing/2014/main" id="{7BA1E81D-962C-4966-BD74-EA270725EAC3}"/>
              </a:ext>
            </a:extLst>
          </p:cNvPr>
          <p:cNvPicPr>
            <a:picLocks noChangeAspect="1"/>
          </p:cNvPicPr>
          <p:nvPr/>
        </p:nvPicPr>
        <p:blipFill>
          <a:blip r:embed="rId6"/>
          <a:stretch>
            <a:fillRect/>
          </a:stretch>
        </p:blipFill>
        <p:spPr>
          <a:xfrm>
            <a:off x="221653" y="191289"/>
            <a:ext cx="936978" cy="817573"/>
          </a:xfrm>
          <a:prstGeom prst="rect">
            <a:avLst/>
          </a:prstGeom>
        </p:spPr>
      </p:pic>
    </p:spTree>
    <p:extLst>
      <p:ext uri="{BB962C8B-B14F-4D97-AF65-F5344CB8AC3E}">
        <p14:creationId xmlns:p14="http://schemas.microsoft.com/office/powerpoint/2010/main" val="9152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28669" y="1324069"/>
            <a:ext cx="7154523"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Design a poem about LGBTQIA+</a:t>
            </a:r>
          </a:p>
        </p:txBody>
      </p:sp>
      <p:sp>
        <p:nvSpPr>
          <p:cNvPr id="9" name="TextBox 8">
            <a:extLst>
              <a:ext uri="{FF2B5EF4-FFF2-40B4-BE49-F238E27FC236}">
                <a16:creationId xmlns:a16="http://schemas.microsoft.com/office/drawing/2014/main" id="{DFB4D03F-1701-8803-55C7-E091B5B9798C}"/>
              </a:ext>
            </a:extLst>
          </p:cNvPr>
          <p:cNvSpPr txBox="1"/>
          <p:nvPr/>
        </p:nvSpPr>
        <p:spPr>
          <a:xfrm>
            <a:off x="125866" y="1779687"/>
            <a:ext cx="7040044" cy="923330"/>
          </a:xfrm>
          <a:prstGeom prst="rect">
            <a:avLst/>
          </a:prstGeom>
          <a:noFill/>
        </p:spPr>
        <p:txBody>
          <a:bodyPr wrap="square">
            <a:spAutoFit/>
          </a:bodyPr>
          <a:lstStyle/>
          <a:p>
            <a:r>
              <a:rPr lang="en-GB" dirty="0">
                <a:effectLst>
                  <a:glow rad="127000">
                    <a:schemeClr val="bg1"/>
                  </a:glow>
                </a:effectLst>
                <a:latin typeface="Century Gothic" panose="020B0502020202020204" pitchFamily="34" charset="0"/>
                <a:cs typeface="Arial" panose="020B0604020202020204" pitchFamily="34" charset="0"/>
              </a:rPr>
              <a:t>You could design a poem about being a teenager who is LGBTQIA+ or an ally.  The poem could even be an acrostic poem.  Examples are on the next couple of slides </a:t>
            </a:r>
            <a:r>
              <a:rPr lang="en-GB" dirty="0">
                <a:effectLst>
                  <a:glow rad="127000">
                    <a:schemeClr val="bg1"/>
                  </a:glow>
                </a:effectLst>
                <a:latin typeface="Century Gothic" panose="020B0502020202020204" pitchFamily="34" charset="0"/>
                <a:cs typeface="Arial" panose="020B0604020202020204" pitchFamily="34" charset="0"/>
                <a:sym typeface="Wingdings" panose="05000000000000000000" pitchFamily="2" charset="2"/>
              </a:rPr>
              <a:t></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E4C6B982-352D-4D56-A5A2-67C0DA24D2CA}"/>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499CF7D3-B843-48CD-9829-2BF5485F2BC3}"/>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89401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28669" y="1324069"/>
            <a:ext cx="6449201"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Example LGBTQIA+ poem</a:t>
            </a:r>
          </a:p>
        </p:txBody>
      </p:sp>
      <p:sp>
        <p:nvSpPr>
          <p:cNvPr id="10" name="TextBox 9">
            <a:extLst>
              <a:ext uri="{FF2B5EF4-FFF2-40B4-BE49-F238E27FC236}">
                <a16:creationId xmlns:a16="http://schemas.microsoft.com/office/drawing/2014/main" id="{731AFBAB-4300-FCF6-0777-8F40B146157B}"/>
              </a:ext>
            </a:extLst>
          </p:cNvPr>
          <p:cNvSpPr txBox="1"/>
          <p:nvPr/>
        </p:nvSpPr>
        <p:spPr>
          <a:xfrm>
            <a:off x="28669" y="1693401"/>
            <a:ext cx="5685323" cy="3539430"/>
          </a:xfrm>
          <a:prstGeom prst="rect">
            <a:avLst/>
          </a:prstGeom>
          <a:noFill/>
        </p:spPr>
        <p:txBody>
          <a:bodyPr wrap="square">
            <a:spAutoFit/>
          </a:bodyPr>
          <a:lstStyle/>
          <a:p>
            <a:r>
              <a:rPr lang="en-US" sz="1600" dirty="0">
                <a:latin typeface="Century Gothic" panose="020B0502020202020204" pitchFamily="34" charset="0"/>
                <a:cs typeface="Arial" panose="020B0604020202020204" pitchFamily="34" charset="0"/>
              </a:rPr>
              <a:t>I am a teenager, full of hope and dreams,</a:t>
            </a:r>
          </a:p>
          <a:p>
            <a:r>
              <a:rPr lang="en-US" sz="1600" dirty="0">
                <a:latin typeface="Century Gothic" panose="020B0502020202020204" pitchFamily="34" charset="0"/>
                <a:cs typeface="Arial" panose="020B0604020202020204" pitchFamily="34" charset="0"/>
              </a:rPr>
              <a:t>But my heart is heavy, my life's not what it seems,</a:t>
            </a:r>
          </a:p>
          <a:p>
            <a:r>
              <a:rPr lang="en-US" sz="1600" dirty="0">
                <a:latin typeface="Century Gothic" panose="020B0502020202020204" pitchFamily="34" charset="0"/>
                <a:cs typeface="Arial" panose="020B0604020202020204" pitchFamily="34" charset="0"/>
              </a:rPr>
              <a:t>For I am different, I don't fit the mold,</a:t>
            </a:r>
          </a:p>
          <a:p>
            <a:r>
              <a:rPr lang="en-US" sz="1600" dirty="0">
                <a:latin typeface="Century Gothic" panose="020B0502020202020204" pitchFamily="34" charset="0"/>
                <a:cs typeface="Arial" panose="020B0604020202020204" pitchFamily="34" charset="0"/>
              </a:rPr>
              <a:t>My love is not what society has told.</a:t>
            </a:r>
          </a:p>
          <a:p>
            <a:endParaRPr lang="en-US" sz="1600" dirty="0">
              <a:latin typeface="Century Gothic" panose="020B0502020202020204" pitchFamily="34" charset="0"/>
              <a:cs typeface="Arial" panose="020B0604020202020204" pitchFamily="34" charset="0"/>
            </a:endParaRPr>
          </a:p>
          <a:p>
            <a:r>
              <a:rPr lang="en-US" sz="1600" dirty="0">
                <a:latin typeface="Century Gothic" panose="020B0502020202020204" pitchFamily="34" charset="0"/>
                <a:cs typeface="Arial" panose="020B0604020202020204" pitchFamily="34" charset="0"/>
              </a:rPr>
              <a:t>I am LGBT+, and proud to be,</a:t>
            </a:r>
          </a:p>
          <a:p>
            <a:r>
              <a:rPr lang="en-US" sz="1600" dirty="0">
                <a:latin typeface="Century Gothic" panose="020B0502020202020204" pitchFamily="34" charset="0"/>
                <a:cs typeface="Arial" panose="020B0604020202020204" pitchFamily="34" charset="0"/>
              </a:rPr>
              <a:t>But the world around me, it cannot see,</a:t>
            </a:r>
          </a:p>
          <a:p>
            <a:r>
              <a:rPr lang="en-US" sz="1600" dirty="0">
                <a:latin typeface="Century Gothic" panose="020B0502020202020204" pitchFamily="34" charset="0"/>
                <a:cs typeface="Arial" panose="020B0604020202020204" pitchFamily="34" charset="0"/>
              </a:rPr>
              <a:t>The struggles that I face each day,</a:t>
            </a:r>
          </a:p>
          <a:p>
            <a:r>
              <a:rPr lang="en-US" sz="1600" dirty="0">
                <a:latin typeface="Century Gothic" panose="020B0502020202020204" pitchFamily="34" charset="0"/>
                <a:cs typeface="Arial" panose="020B0604020202020204" pitchFamily="34" charset="0"/>
              </a:rPr>
              <a:t>As I try to live and find my way.</a:t>
            </a:r>
          </a:p>
          <a:p>
            <a:endParaRPr lang="en-US" sz="1600" dirty="0">
              <a:latin typeface="Century Gothic" panose="020B0502020202020204" pitchFamily="34" charset="0"/>
              <a:cs typeface="Arial" panose="020B0604020202020204" pitchFamily="34" charset="0"/>
            </a:endParaRPr>
          </a:p>
          <a:p>
            <a:r>
              <a:rPr lang="en-US" sz="1600" dirty="0">
                <a:latin typeface="Century Gothic" panose="020B0502020202020204" pitchFamily="34" charset="0"/>
                <a:cs typeface="Arial" panose="020B0604020202020204" pitchFamily="34" charset="0"/>
              </a:rPr>
              <a:t>The weight of labels and judgment so severe,</a:t>
            </a:r>
          </a:p>
          <a:p>
            <a:r>
              <a:rPr lang="en-US" sz="1600" dirty="0">
                <a:latin typeface="Century Gothic" panose="020B0502020202020204" pitchFamily="34" charset="0"/>
                <a:cs typeface="Arial" panose="020B0604020202020204" pitchFamily="34" charset="0"/>
              </a:rPr>
              <a:t>Makes me feel invisible, it's hard to bear,</a:t>
            </a:r>
          </a:p>
          <a:p>
            <a:r>
              <a:rPr lang="en-US" sz="1600" dirty="0">
                <a:latin typeface="Century Gothic" panose="020B0502020202020204" pitchFamily="34" charset="0"/>
                <a:cs typeface="Arial" panose="020B0604020202020204" pitchFamily="34" charset="0"/>
              </a:rPr>
              <a:t>The pain of rejection, the fear of hate,</a:t>
            </a:r>
          </a:p>
          <a:p>
            <a:r>
              <a:rPr lang="en-US" sz="1600" dirty="0">
                <a:latin typeface="Century Gothic" panose="020B0502020202020204" pitchFamily="34" charset="0"/>
                <a:cs typeface="Arial" panose="020B0604020202020204" pitchFamily="34" charset="0"/>
              </a:rPr>
              <a:t>Makes me want to hide, to escape my fate.</a:t>
            </a:r>
            <a:endParaRPr lang="en-GB" sz="1600" dirty="0">
              <a:latin typeface="Century Gothic" panose="020B0502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B7ADFDC-70D5-6A51-628B-E6D9EBAB5F88}"/>
              </a:ext>
            </a:extLst>
          </p:cNvPr>
          <p:cNvSpPr txBox="1"/>
          <p:nvPr/>
        </p:nvSpPr>
        <p:spPr>
          <a:xfrm>
            <a:off x="4726415" y="2457966"/>
            <a:ext cx="4581330" cy="4031873"/>
          </a:xfrm>
          <a:prstGeom prst="rect">
            <a:avLst/>
          </a:prstGeom>
          <a:noFill/>
        </p:spPr>
        <p:txBody>
          <a:bodyPr wrap="square">
            <a:spAutoFit/>
          </a:bodyPr>
          <a:lstStyle/>
          <a:p>
            <a:r>
              <a:rPr lang="en-US" sz="1600" dirty="0">
                <a:effectLst>
                  <a:glow rad="152400">
                    <a:schemeClr val="bg1"/>
                  </a:glow>
                </a:effectLst>
                <a:latin typeface="Century Gothic" panose="020B0502020202020204" pitchFamily="34" charset="0"/>
                <a:cs typeface="Arial" panose="020B0604020202020204" pitchFamily="34" charset="0"/>
              </a:rPr>
              <a:t>But I am strong, I know who I am,</a:t>
            </a:r>
          </a:p>
          <a:p>
            <a:r>
              <a:rPr lang="en-US" sz="1600" dirty="0">
                <a:effectLst>
                  <a:glow rad="152400">
                    <a:schemeClr val="bg1"/>
                  </a:glow>
                </a:effectLst>
                <a:latin typeface="Century Gothic" panose="020B0502020202020204" pitchFamily="34" charset="0"/>
                <a:cs typeface="Arial" panose="020B0604020202020204" pitchFamily="34" charset="0"/>
              </a:rPr>
              <a:t>I will not let the world tell me I am wrong,</a:t>
            </a:r>
          </a:p>
          <a:p>
            <a:r>
              <a:rPr lang="en-US" sz="1600" dirty="0">
                <a:effectLst>
                  <a:glow rad="152400">
                    <a:schemeClr val="bg1"/>
                  </a:glow>
                </a:effectLst>
                <a:latin typeface="Century Gothic" panose="020B0502020202020204" pitchFamily="34" charset="0"/>
                <a:cs typeface="Arial" panose="020B0604020202020204" pitchFamily="34" charset="0"/>
              </a:rPr>
              <a:t>For love is love, it knows no bounds,</a:t>
            </a:r>
          </a:p>
          <a:p>
            <a:r>
              <a:rPr lang="en-US" sz="1600" dirty="0">
                <a:effectLst>
                  <a:glow rad="152400">
                    <a:schemeClr val="bg1"/>
                  </a:glow>
                </a:effectLst>
                <a:latin typeface="Century Gothic" panose="020B0502020202020204" pitchFamily="34" charset="0"/>
                <a:cs typeface="Arial" panose="020B0604020202020204" pitchFamily="34" charset="0"/>
              </a:rPr>
              <a:t>And my heart will soar, unchained, unbound.</a:t>
            </a:r>
          </a:p>
          <a:p>
            <a:endParaRPr lang="en-US" sz="1600" dirty="0">
              <a:effectLst>
                <a:glow rad="152400">
                  <a:schemeClr val="bg1"/>
                </a:glow>
              </a:effectLst>
              <a:latin typeface="Century Gothic" panose="020B0502020202020204" pitchFamily="34" charset="0"/>
              <a:cs typeface="Arial" panose="020B0604020202020204" pitchFamily="34" charset="0"/>
            </a:endParaRPr>
          </a:p>
          <a:p>
            <a:r>
              <a:rPr lang="en-US" sz="1600" dirty="0">
                <a:effectLst>
                  <a:glow rad="152400">
                    <a:schemeClr val="bg1"/>
                  </a:glow>
                </a:effectLst>
                <a:latin typeface="Century Gothic" panose="020B0502020202020204" pitchFamily="34" charset="0"/>
                <a:cs typeface="Arial" panose="020B0604020202020204" pitchFamily="34" charset="0"/>
              </a:rPr>
              <a:t>I am a teenager, full of hope and light,</a:t>
            </a:r>
          </a:p>
          <a:p>
            <a:r>
              <a:rPr lang="en-US" sz="1600" dirty="0">
                <a:effectLst>
                  <a:glow rad="152400">
                    <a:schemeClr val="bg1"/>
                  </a:glow>
                </a:effectLst>
                <a:latin typeface="Century Gothic" panose="020B0502020202020204" pitchFamily="34" charset="0"/>
                <a:cs typeface="Arial" panose="020B0604020202020204" pitchFamily="34" charset="0"/>
              </a:rPr>
              <a:t>And though the road may be long and fight,</a:t>
            </a:r>
          </a:p>
          <a:p>
            <a:r>
              <a:rPr lang="en-US" sz="1600" dirty="0">
                <a:effectLst>
                  <a:glow rad="152400">
                    <a:schemeClr val="bg1"/>
                  </a:glow>
                </a:effectLst>
                <a:latin typeface="Century Gothic" panose="020B0502020202020204" pitchFamily="34" charset="0"/>
                <a:cs typeface="Arial" panose="020B0604020202020204" pitchFamily="34" charset="0"/>
              </a:rPr>
              <a:t>I know that one day, the world will see,</a:t>
            </a:r>
          </a:p>
          <a:p>
            <a:r>
              <a:rPr lang="en-US" sz="1600" dirty="0">
                <a:effectLst>
                  <a:glow rad="152400">
                    <a:schemeClr val="bg1"/>
                  </a:glow>
                </a:effectLst>
                <a:latin typeface="Century Gothic" panose="020B0502020202020204" pitchFamily="34" charset="0"/>
                <a:cs typeface="Arial" panose="020B0604020202020204" pitchFamily="34" charset="0"/>
              </a:rPr>
              <a:t>That I am just as worthy, just as free.</a:t>
            </a:r>
          </a:p>
          <a:p>
            <a:endParaRPr lang="en-US" sz="1600" dirty="0">
              <a:effectLst>
                <a:glow rad="152400">
                  <a:schemeClr val="bg1"/>
                </a:glow>
              </a:effectLst>
              <a:latin typeface="Century Gothic" panose="020B0502020202020204" pitchFamily="34" charset="0"/>
              <a:cs typeface="Arial" panose="020B0604020202020204" pitchFamily="34" charset="0"/>
            </a:endParaRPr>
          </a:p>
          <a:p>
            <a:r>
              <a:rPr lang="en-US" sz="1600" dirty="0">
                <a:effectLst>
                  <a:glow rad="152400">
                    <a:schemeClr val="bg1"/>
                  </a:glow>
                </a:effectLst>
                <a:latin typeface="Century Gothic" panose="020B0502020202020204" pitchFamily="34" charset="0"/>
                <a:cs typeface="Arial" panose="020B0604020202020204" pitchFamily="34" charset="0"/>
              </a:rPr>
              <a:t>So let me live, let me love,</a:t>
            </a:r>
          </a:p>
          <a:p>
            <a:r>
              <a:rPr lang="en-US" sz="1600" dirty="0">
                <a:effectLst>
                  <a:glow rad="152400">
                    <a:schemeClr val="bg1"/>
                  </a:glow>
                </a:effectLst>
                <a:latin typeface="Century Gothic" panose="020B0502020202020204" pitchFamily="34" charset="0"/>
                <a:cs typeface="Arial" panose="020B0604020202020204" pitchFamily="34" charset="0"/>
              </a:rPr>
              <a:t>Let me be who I was born to be,</a:t>
            </a:r>
          </a:p>
          <a:p>
            <a:r>
              <a:rPr lang="en-US" sz="1600" dirty="0">
                <a:effectLst>
                  <a:glow rad="152400">
                    <a:schemeClr val="bg1"/>
                  </a:glow>
                </a:effectLst>
                <a:latin typeface="Century Gothic" panose="020B0502020202020204" pitchFamily="34" charset="0"/>
                <a:cs typeface="Arial" panose="020B0604020202020204" pitchFamily="34" charset="0"/>
              </a:rPr>
              <a:t>For I am a LGBT+ teenager,</a:t>
            </a:r>
          </a:p>
          <a:p>
            <a:r>
              <a:rPr lang="en-US" sz="1600" dirty="0">
                <a:effectLst>
                  <a:glow rad="152400">
                    <a:schemeClr val="bg1"/>
                  </a:glow>
                </a:effectLst>
                <a:latin typeface="Century Gothic" panose="020B0502020202020204" pitchFamily="34" charset="0"/>
                <a:cs typeface="Arial" panose="020B0604020202020204" pitchFamily="34" charset="0"/>
              </a:rPr>
              <a:t>And I am proud, I am free.</a:t>
            </a:r>
            <a:endParaRPr lang="en-GB" sz="1600" dirty="0">
              <a:effectLst>
                <a:glow rad="152400">
                  <a:schemeClr val="bg1"/>
                </a:glow>
              </a:effectLst>
              <a:latin typeface="Century Gothic" panose="020B0502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D85024B-C5B6-4D23-818C-93977213F973}"/>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2" name="Picture 11">
            <a:extLst>
              <a:ext uri="{FF2B5EF4-FFF2-40B4-BE49-F238E27FC236}">
                <a16:creationId xmlns:a16="http://schemas.microsoft.com/office/drawing/2014/main" id="{EA6B5835-946D-4B03-A300-BC447EF31DE4}"/>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268998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28669" y="1324069"/>
            <a:ext cx="7334059"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Example acrostic LGBTQIA+ poem</a:t>
            </a:r>
          </a:p>
        </p:txBody>
      </p:sp>
      <p:sp>
        <p:nvSpPr>
          <p:cNvPr id="10" name="TextBox 9">
            <a:extLst>
              <a:ext uri="{FF2B5EF4-FFF2-40B4-BE49-F238E27FC236}">
                <a16:creationId xmlns:a16="http://schemas.microsoft.com/office/drawing/2014/main" id="{731AFBAB-4300-FCF6-0777-8F40B146157B}"/>
              </a:ext>
            </a:extLst>
          </p:cNvPr>
          <p:cNvSpPr txBox="1"/>
          <p:nvPr/>
        </p:nvSpPr>
        <p:spPr>
          <a:xfrm>
            <a:off x="125866" y="1912570"/>
            <a:ext cx="7334059" cy="4462760"/>
          </a:xfrm>
          <a:prstGeom prst="rect">
            <a:avLst/>
          </a:prstGeom>
          <a:noFill/>
        </p:spPr>
        <p:txBody>
          <a:bodyPr wrap="square">
            <a:spAutoFit/>
          </a:bodyPr>
          <a:lstStyle/>
          <a:p>
            <a:pPr>
              <a:spcAft>
                <a:spcPts val="1200"/>
              </a:spcAft>
            </a:pPr>
            <a:r>
              <a:rPr lang="en-US" sz="3200" dirty="0">
                <a:solidFill>
                  <a:srgbClr val="FF0000"/>
                </a:solidFill>
                <a:latin typeface="Century Gothic" panose="020B0502020202020204" pitchFamily="34" charset="0"/>
                <a:cs typeface="Arial" panose="020B0604020202020204" pitchFamily="34" charset="0"/>
              </a:rPr>
              <a:t>L</a:t>
            </a:r>
            <a:r>
              <a:rPr lang="en-US" sz="3200" dirty="0">
                <a:latin typeface="Century Gothic" panose="020B0502020202020204" pitchFamily="34" charset="0"/>
                <a:cs typeface="Arial" panose="020B0604020202020204" pitchFamily="34" charset="0"/>
              </a:rPr>
              <a:t>ived in fear for so long,</a:t>
            </a:r>
          </a:p>
          <a:p>
            <a:pPr>
              <a:spcAft>
                <a:spcPts val="1200"/>
              </a:spcAft>
            </a:pPr>
            <a:r>
              <a:rPr lang="en-US" sz="3200" dirty="0">
                <a:solidFill>
                  <a:srgbClr val="FFC000"/>
                </a:solidFill>
                <a:latin typeface="Century Gothic" panose="020B0502020202020204" pitchFamily="34" charset="0"/>
                <a:cs typeface="Arial" panose="020B0604020202020204" pitchFamily="34" charset="0"/>
              </a:rPr>
              <a:t>G</a:t>
            </a:r>
            <a:r>
              <a:rPr lang="en-US" sz="3200" dirty="0">
                <a:latin typeface="Century Gothic" panose="020B0502020202020204" pitchFamily="34" charset="0"/>
                <a:cs typeface="Arial" panose="020B0604020202020204" pitchFamily="34" charset="0"/>
              </a:rPr>
              <a:t>oing through life feeling wrong,</a:t>
            </a:r>
          </a:p>
          <a:p>
            <a:pPr>
              <a:spcAft>
                <a:spcPts val="1200"/>
              </a:spcAft>
            </a:pPr>
            <a:r>
              <a:rPr lang="en-US" sz="3200" dirty="0">
                <a:solidFill>
                  <a:srgbClr val="FFFF00"/>
                </a:solidFill>
                <a:latin typeface="Century Gothic" panose="020B0502020202020204" pitchFamily="34" charset="0"/>
                <a:cs typeface="Arial" panose="020B0604020202020204" pitchFamily="34" charset="0"/>
              </a:rPr>
              <a:t>B</a:t>
            </a:r>
            <a:r>
              <a:rPr lang="en-US" sz="3200" dirty="0">
                <a:latin typeface="Century Gothic" panose="020B0502020202020204" pitchFamily="34" charset="0"/>
                <a:cs typeface="Arial" panose="020B0604020202020204" pitchFamily="34" charset="0"/>
              </a:rPr>
              <a:t>ut then I found my community,</a:t>
            </a:r>
          </a:p>
          <a:p>
            <a:pPr>
              <a:spcAft>
                <a:spcPts val="1200"/>
              </a:spcAft>
            </a:pPr>
            <a:r>
              <a:rPr lang="en-US" sz="3200" dirty="0">
                <a:solidFill>
                  <a:srgbClr val="4DEC00"/>
                </a:solidFill>
                <a:latin typeface="Century Gothic" panose="020B0502020202020204" pitchFamily="34" charset="0"/>
                <a:cs typeface="Arial" panose="020B0604020202020204" pitchFamily="34" charset="0"/>
              </a:rPr>
              <a:t>T</a:t>
            </a:r>
            <a:r>
              <a:rPr lang="en-US" sz="3200" dirty="0">
                <a:latin typeface="Century Gothic" panose="020B0502020202020204" pitchFamily="34" charset="0"/>
                <a:cs typeface="Arial" panose="020B0604020202020204" pitchFamily="34" charset="0"/>
              </a:rPr>
              <a:t>ruly accepting of who I can be.</a:t>
            </a:r>
          </a:p>
          <a:p>
            <a:pPr>
              <a:spcAft>
                <a:spcPts val="1200"/>
              </a:spcAft>
            </a:pPr>
            <a:r>
              <a:rPr lang="en-US" sz="3200" dirty="0">
                <a:solidFill>
                  <a:srgbClr val="0070C0"/>
                </a:solidFill>
                <a:latin typeface="Century Gothic" panose="020B0502020202020204" pitchFamily="34" charset="0"/>
                <a:cs typeface="Arial" panose="020B0604020202020204" pitchFamily="34" charset="0"/>
              </a:rPr>
              <a:t>Q</a:t>
            </a:r>
            <a:r>
              <a:rPr lang="en-US" sz="3200" dirty="0">
                <a:latin typeface="Century Gothic" panose="020B0502020202020204" pitchFamily="34" charset="0"/>
                <a:cs typeface="Arial" panose="020B0604020202020204" pitchFamily="34" charset="0"/>
              </a:rPr>
              <a:t>ueer is my identity,</a:t>
            </a:r>
          </a:p>
          <a:p>
            <a:pPr>
              <a:spcAft>
                <a:spcPts val="1200"/>
              </a:spcAft>
            </a:pPr>
            <a:r>
              <a:rPr lang="en-US" sz="3200" dirty="0">
                <a:solidFill>
                  <a:srgbClr val="770062"/>
                </a:solidFill>
                <a:latin typeface="Century Gothic" panose="020B0502020202020204" pitchFamily="34" charset="0"/>
                <a:cs typeface="Arial" panose="020B0604020202020204" pitchFamily="34" charset="0"/>
              </a:rPr>
              <a:t>I</a:t>
            </a:r>
            <a:r>
              <a:rPr lang="en-US" sz="3200" dirty="0">
                <a:solidFill>
                  <a:srgbClr val="1E0019"/>
                </a:solidFill>
                <a:latin typeface="Century Gothic" panose="020B0502020202020204" pitchFamily="34" charset="0"/>
                <a:cs typeface="Arial" panose="020B0604020202020204" pitchFamily="34" charset="0"/>
              </a:rPr>
              <a:t> </a:t>
            </a:r>
            <a:r>
              <a:rPr lang="en-US" sz="3200" dirty="0">
                <a:latin typeface="Century Gothic" panose="020B0502020202020204" pitchFamily="34" charset="0"/>
                <a:cs typeface="Arial" panose="020B0604020202020204" pitchFamily="34" charset="0"/>
              </a:rPr>
              <a:t>won't hide it or let it be,</a:t>
            </a:r>
          </a:p>
          <a:p>
            <a:pPr>
              <a:spcAft>
                <a:spcPts val="1200"/>
              </a:spcAft>
            </a:pPr>
            <a:r>
              <a:rPr lang="en-US" sz="3200" dirty="0">
                <a:solidFill>
                  <a:srgbClr val="36002D"/>
                </a:solidFill>
                <a:latin typeface="Century Gothic" panose="020B0502020202020204" pitchFamily="34" charset="0"/>
                <a:cs typeface="Arial" panose="020B0604020202020204" pitchFamily="34" charset="0"/>
              </a:rPr>
              <a:t>A</a:t>
            </a:r>
            <a:r>
              <a:rPr lang="en-US" sz="3200" dirty="0">
                <a:latin typeface="Century Gothic" panose="020B0502020202020204" pitchFamily="34" charset="0"/>
                <a:cs typeface="Arial" panose="020B0604020202020204" pitchFamily="34" charset="0"/>
              </a:rPr>
              <a:t>nd I'll fight for the rights of all.</a:t>
            </a:r>
            <a:endParaRPr lang="en-GB" sz="3200" dirty="0">
              <a:latin typeface="Century Gothic" panose="020B0502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CA2A146-A74B-4FFF-9089-84EFDA2B1A2A}"/>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DF09B788-BB52-451C-96EE-1CE2E25A1871}"/>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319943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47719" y="1324069"/>
            <a:ext cx="5416868"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1</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116955" cy="4524315"/>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does the "B" stand for in LGBTQIA+?</a:t>
            </a:r>
          </a:p>
          <a:p>
            <a:r>
              <a:rPr lang="en-US" dirty="0">
                <a:effectLst>
                  <a:glow rad="127000">
                    <a:schemeClr val="bg1"/>
                  </a:glow>
                </a:effectLst>
                <a:latin typeface="Century Gothic" panose="020B0502020202020204" pitchFamily="34" charset="0"/>
                <a:cs typeface="Arial" panose="020B0604020202020204" pitchFamily="34" charset="0"/>
              </a:rPr>
              <a:t>a) Bisexual</a:t>
            </a:r>
          </a:p>
          <a:p>
            <a:r>
              <a:rPr lang="en-US" dirty="0">
                <a:effectLst>
                  <a:glow rad="127000">
                    <a:schemeClr val="bg1"/>
                  </a:glow>
                </a:effectLst>
                <a:latin typeface="Century Gothic" panose="020B0502020202020204" pitchFamily="34" charset="0"/>
                <a:cs typeface="Arial" panose="020B0604020202020204" pitchFamily="34" charset="0"/>
              </a:rPr>
              <a:t>b) Binary</a:t>
            </a:r>
          </a:p>
          <a:p>
            <a:r>
              <a:rPr lang="en-US" dirty="0">
                <a:effectLst>
                  <a:glow rad="127000">
                    <a:schemeClr val="bg1"/>
                  </a:glow>
                </a:effectLst>
                <a:latin typeface="Century Gothic" panose="020B0502020202020204" pitchFamily="34" charset="0"/>
                <a:cs typeface="Arial" panose="020B0604020202020204" pitchFamily="34" charset="0"/>
              </a:rPr>
              <a:t>c) Belonging</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does the "I" stand for in LGBTQIA+?</a:t>
            </a:r>
          </a:p>
          <a:p>
            <a:r>
              <a:rPr lang="en-US" dirty="0">
                <a:effectLst>
                  <a:glow rad="127000">
                    <a:schemeClr val="bg1"/>
                  </a:glow>
                </a:effectLst>
                <a:latin typeface="Century Gothic" panose="020B0502020202020204" pitchFamily="34" charset="0"/>
                <a:cs typeface="Arial" panose="020B0604020202020204" pitchFamily="34" charset="0"/>
              </a:rPr>
              <a:t>a) Intersex</a:t>
            </a:r>
          </a:p>
          <a:p>
            <a:r>
              <a:rPr lang="en-US" dirty="0">
                <a:effectLst>
                  <a:glow rad="127000">
                    <a:schemeClr val="bg1"/>
                  </a:glow>
                </a:effectLst>
                <a:latin typeface="Century Gothic" panose="020B0502020202020204" pitchFamily="34" charset="0"/>
                <a:cs typeface="Arial" panose="020B0604020202020204" pitchFamily="34" charset="0"/>
              </a:rPr>
              <a:t>b) Intuitive</a:t>
            </a:r>
          </a:p>
          <a:p>
            <a:r>
              <a:rPr lang="en-US" dirty="0">
                <a:effectLst>
                  <a:glow rad="127000">
                    <a:schemeClr val="bg1"/>
                  </a:glow>
                </a:effectLst>
                <a:latin typeface="Century Gothic" panose="020B0502020202020204" pitchFamily="34" charset="0"/>
                <a:cs typeface="Arial" panose="020B0604020202020204" pitchFamily="34" charset="0"/>
              </a:rPr>
              <a:t>c) Independent</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difference between sex and gender?</a:t>
            </a:r>
          </a:p>
          <a:p>
            <a:r>
              <a:rPr lang="en-US" dirty="0">
                <a:effectLst>
                  <a:glow rad="127000">
                    <a:schemeClr val="bg1"/>
                  </a:glow>
                </a:effectLst>
                <a:latin typeface="Century Gothic" panose="020B0502020202020204" pitchFamily="34" charset="0"/>
                <a:cs typeface="Arial" panose="020B0604020202020204" pitchFamily="34" charset="0"/>
              </a:rPr>
              <a:t>a) There is no difference</a:t>
            </a:r>
          </a:p>
          <a:p>
            <a:r>
              <a:rPr lang="en-US" dirty="0">
                <a:effectLst>
                  <a:glow rad="127000">
                    <a:schemeClr val="bg1"/>
                  </a:glow>
                </a:effectLst>
                <a:latin typeface="Century Gothic" panose="020B0502020202020204" pitchFamily="34" charset="0"/>
                <a:cs typeface="Arial" panose="020B0604020202020204" pitchFamily="34" charset="0"/>
              </a:rPr>
              <a:t>b) Sex refers to biological characteristics, while gender refers to cultural and social roles and expectations</a:t>
            </a:r>
          </a:p>
          <a:p>
            <a:r>
              <a:rPr lang="en-US" dirty="0">
                <a:effectLst>
                  <a:glow rad="127000">
                    <a:schemeClr val="bg1"/>
                  </a:glow>
                </a:effectLst>
                <a:latin typeface="Century Gothic" panose="020B0502020202020204" pitchFamily="34" charset="0"/>
                <a:cs typeface="Arial" panose="020B0604020202020204" pitchFamily="34" charset="0"/>
              </a:rPr>
              <a:t>c) Gender refers to biological characteristics, while sex refers to cultural and social roles and expectations</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73176279-231B-4C2B-9D2C-ED46C21195E8}"/>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B95925BF-3D49-455A-896A-98166863A279}"/>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251894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57244" y="1333594"/>
            <a:ext cx="6434197"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1 Answers</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116955" cy="4524315"/>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does the "B" stand for in LGBTQIA+?</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a) Bisexual</a:t>
            </a:r>
          </a:p>
          <a:p>
            <a:r>
              <a:rPr lang="en-US" dirty="0">
                <a:effectLst>
                  <a:glow rad="127000">
                    <a:schemeClr val="bg1"/>
                  </a:glow>
                </a:effectLst>
                <a:latin typeface="Century Gothic" panose="020B0502020202020204" pitchFamily="34" charset="0"/>
                <a:cs typeface="Arial" panose="020B0604020202020204" pitchFamily="34" charset="0"/>
              </a:rPr>
              <a:t>b) Binary</a:t>
            </a:r>
          </a:p>
          <a:p>
            <a:r>
              <a:rPr lang="en-US" dirty="0">
                <a:effectLst>
                  <a:glow rad="127000">
                    <a:schemeClr val="bg1"/>
                  </a:glow>
                </a:effectLst>
                <a:latin typeface="Century Gothic" panose="020B0502020202020204" pitchFamily="34" charset="0"/>
                <a:cs typeface="Arial" panose="020B0604020202020204" pitchFamily="34" charset="0"/>
              </a:rPr>
              <a:t>c) Belonging</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does the "I" stand for in LGBTQIA+?</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a) Intersex</a:t>
            </a:r>
          </a:p>
          <a:p>
            <a:r>
              <a:rPr lang="en-US" dirty="0">
                <a:effectLst>
                  <a:glow rad="127000">
                    <a:schemeClr val="bg1"/>
                  </a:glow>
                </a:effectLst>
                <a:latin typeface="Century Gothic" panose="020B0502020202020204" pitchFamily="34" charset="0"/>
                <a:cs typeface="Arial" panose="020B0604020202020204" pitchFamily="34" charset="0"/>
              </a:rPr>
              <a:t>b) Intuitive</a:t>
            </a:r>
          </a:p>
          <a:p>
            <a:r>
              <a:rPr lang="en-US" dirty="0">
                <a:effectLst>
                  <a:glow rad="127000">
                    <a:schemeClr val="bg1"/>
                  </a:glow>
                </a:effectLst>
                <a:latin typeface="Century Gothic" panose="020B0502020202020204" pitchFamily="34" charset="0"/>
                <a:cs typeface="Arial" panose="020B0604020202020204" pitchFamily="34" charset="0"/>
              </a:rPr>
              <a:t>c) Independent</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difference between sex and gender?</a:t>
            </a:r>
          </a:p>
          <a:p>
            <a:r>
              <a:rPr lang="en-US" dirty="0">
                <a:effectLst>
                  <a:glow rad="127000">
                    <a:schemeClr val="bg1"/>
                  </a:glow>
                </a:effectLst>
                <a:latin typeface="Century Gothic" panose="020B0502020202020204" pitchFamily="34" charset="0"/>
                <a:cs typeface="Arial" panose="020B0604020202020204" pitchFamily="34" charset="0"/>
              </a:rPr>
              <a:t>a) There is no difference</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b) Sex refers to biological characteristics, while gender refers to cultural and social roles and expectations</a:t>
            </a:r>
          </a:p>
          <a:p>
            <a:r>
              <a:rPr lang="en-US" dirty="0">
                <a:effectLst>
                  <a:glow rad="127000">
                    <a:schemeClr val="bg1"/>
                  </a:glow>
                </a:effectLst>
                <a:latin typeface="Century Gothic" panose="020B0502020202020204" pitchFamily="34" charset="0"/>
                <a:cs typeface="Arial" panose="020B0604020202020204" pitchFamily="34" charset="0"/>
              </a:rPr>
              <a:t>c) Gender refers to biological characteristics, while sex refers to cultural and social roles and expectations</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CA37E28-06FC-4726-BA12-5A4C4C348FB8}"/>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5D1BF68A-7D54-4676-B1A6-2D7F1087474E}"/>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405382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85819" y="1324069"/>
            <a:ext cx="5416868"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2</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650607" cy="4801314"/>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does the term "coming out" mean?</a:t>
            </a:r>
          </a:p>
          <a:p>
            <a:r>
              <a:rPr lang="en-US" dirty="0">
                <a:effectLst>
                  <a:glow rad="127000">
                    <a:schemeClr val="bg1"/>
                  </a:glow>
                </a:effectLst>
                <a:latin typeface="Century Gothic" panose="020B0502020202020204" pitchFamily="34" charset="0"/>
                <a:cs typeface="Arial" panose="020B0604020202020204" pitchFamily="34" charset="0"/>
              </a:rPr>
              <a:t>a) Admitting to a crime</a:t>
            </a:r>
          </a:p>
          <a:p>
            <a:r>
              <a:rPr lang="en-US" dirty="0">
                <a:effectLst>
                  <a:glow rad="127000">
                    <a:schemeClr val="bg1"/>
                  </a:glow>
                </a:effectLst>
                <a:latin typeface="Century Gothic" panose="020B0502020202020204" pitchFamily="34" charset="0"/>
                <a:cs typeface="Arial" panose="020B0604020202020204" pitchFamily="34" charset="0"/>
              </a:rPr>
              <a:t>b) Sharing one's LGBTQIA+ identity with others</a:t>
            </a:r>
          </a:p>
          <a:p>
            <a:r>
              <a:rPr lang="en-US" dirty="0">
                <a:effectLst>
                  <a:glow rad="127000">
                    <a:schemeClr val="bg1"/>
                  </a:glow>
                </a:effectLst>
                <a:latin typeface="Century Gothic" panose="020B0502020202020204" pitchFamily="34" charset="0"/>
                <a:cs typeface="Arial" panose="020B0604020202020204" pitchFamily="34" charset="0"/>
              </a:rPr>
              <a:t>c) Going out to a party with friends</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purpose of Pride Month?</a:t>
            </a:r>
          </a:p>
          <a:p>
            <a:r>
              <a:rPr lang="en-US" dirty="0">
                <a:effectLst>
                  <a:glow rad="127000">
                    <a:schemeClr val="bg1"/>
                  </a:glow>
                </a:effectLst>
                <a:latin typeface="Century Gothic" panose="020B0502020202020204" pitchFamily="34" charset="0"/>
                <a:cs typeface="Arial" panose="020B0604020202020204" pitchFamily="34" charset="0"/>
              </a:rPr>
              <a:t>a) To celebrate LGBTQIA+ rights and visibility</a:t>
            </a:r>
          </a:p>
          <a:p>
            <a:r>
              <a:rPr lang="en-US" dirty="0">
                <a:effectLst>
                  <a:glow rad="127000">
                    <a:schemeClr val="bg1"/>
                  </a:glow>
                </a:effectLst>
                <a:latin typeface="Century Gothic" panose="020B0502020202020204" pitchFamily="34" charset="0"/>
                <a:cs typeface="Arial" panose="020B0604020202020204" pitchFamily="34" charset="0"/>
              </a:rPr>
              <a:t>b) To encourage discrimination against LGBTQIA+ people</a:t>
            </a:r>
          </a:p>
          <a:p>
            <a:r>
              <a:rPr lang="en-US" dirty="0">
                <a:effectLst>
                  <a:glow rad="127000">
                    <a:schemeClr val="bg1"/>
                  </a:glow>
                </a:effectLst>
                <a:latin typeface="Century Gothic" panose="020B0502020202020204" pitchFamily="34" charset="0"/>
                <a:cs typeface="Arial" panose="020B0604020202020204" pitchFamily="34" charset="0"/>
              </a:rPr>
              <a:t>c) To discourage people from being LGBTQIA+</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difference between sexual orientation and gender identity?</a:t>
            </a:r>
          </a:p>
          <a:p>
            <a:r>
              <a:rPr lang="en-US" dirty="0">
                <a:effectLst>
                  <a:glow rad="127000">
                    <a:schemeClr val="bg1"/>
                  </a:glow>
                </a:effectLst>
                <a:latin typeface="Century Gothic" panose="020B0502020202020204" pitchFamily="34" charset="0"/>
                <a:cs typeface="Arial" panose="020B0604020202020204" pitchFamily="34" charset="0"/>
              </a:rPr>
              <a:t>a) There is no difference</a:t>
            </a:r>
          </a:p>
          <a:p>
            <a:r>
              <a:rPr lang="en-US" dirty="0">
                <a:effectLst>
                  <a:glow rad="127000">
                    <a:schemeClr val="bg1"/>
                  </a:glow>
                </a:effectLst>
                <a:latin typeface="Century Gothic" panose="020B0502020202020204" pitchFamily="34" charset="0"/>
                <a:cs typeface="Arial" panose="020B0604020202020204" pitchFamily="34" charset="0"/>
              </a:rPr>
              <a:t>b) Sexual orientation refers to biological characteristics, while gender identity refers to attraction to people of the same or different gender</a:t>
            </a:r>
          </a:p>
          <a:p>
            <a:r>
              <a:rPr lang="en-US" dirty="0">
                <a:effectLst>
                  <a:glow rad="127000">
                    <a:schemeClr val="bg1"/>
                  </a:glow>
                </a:effectLst>
                <a:latin typeface="Century Gothic" panose="020B0502020202020204" pitchFamily="34" charset="0"/>
                <a:cs typeface="Arial" panose="020B0604020202020204" pitchFamily="34" charset="0"/>
              </a:rPr>
              <a:t>c) Gender identity refers to one's internal sense of being male, female, both, or neither, while sexual orientation refers to attraction to people of the same or different gender</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141E7FA-622C-4D77-B12A-1EE1236E2F78}"/>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9D1E7833-4D26-4602-BBB9-022924959FFD}"/>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161089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28669" y="1324069"/>
            <a:ext cx="6434197"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2 Answers</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745857" cy="4801314"/>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does the term "coming out" mean?</a:t>
            </a:r>
          </a:p>
          <a:p>
            <a:r>
              <a:rPr lang="en-US" dirty="0">
                <a:effectLst>
                  <a:glow rad="127000">
                    <a:schemeClr val="bg1"/>
                  </a:glow>
                </a:effectLst>
                <a:latin typeface="Century Gothic" panose="020B0502020202020204" pitchFamily="34" charset="0"/>
                <a:cs typeface="Arial" panose="020B0604020202020204" pitchFamily="34" charset="0"/>
              </a:rPr>
              <a:t>a) Admitting to a crime</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b) Sharing one's LGBTQIA+ identity with others</a:t>
            </a:r>
          </a:p>
          <a:p>
            <a:r>
              <a:rPr lang="en-US" dirty="0">
                <a:effectLst>
                  <a:glow rad="127000">
                    <a:schemeClr val="bg1"/>
                  </a:glow>
                </a:effectLst>
                <a:latin typeface="Century Gothic" panose="020B0502020202020204" pitchFamily="34" charset="0"/>
                <a:cs typeface="Arial" panose="020B0604020202020204" pitchFamily="34" charset="0"/>
              </a:rPr>
              <a:t>c) Going out to a party with friends</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purpose of Pride Month?</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a) To celebrate LGBTQIA+ rights and visibility</a:t>
            </a:r>
          </a:p>
          <a:p>
            <a:r>
              <a:rPr lang="en-US" dirty="0">
                <a:effectLst>
                  <a:glow rad="127000">
                    <a:schemeClr val="bg1"/>
                  </a:glow>
                </a:effectLst>
                <a:latin typeface="Century Gothic" panose="020B0502020202020204" pitchFamily="34" charset="0"/>
                <a:cs typeface="Arial" panose="020B0604020202020204" pitchFamily="34" charset="0"/>
              </a:rPr>
              <a:t>b) To encourage discrimination against LGBTQIA+ people</a:t>
            </a:r>
          </a:p>
          <a:p>
            <a:r>
              <a:rPr lang="en-US" dirty="0">
                <a:effectLst>
                  <a:glow rad="127000">
                    <a:schemeClr val="bg1"/>
                  </a:glow>
                </a:effectLst>
                <a:latin typeface="Century Gothic" panose="020B0502020202020204" pitchFamily="34" charset="0"/>
                <a:cs typeface="Arial" panose="020B0604020202020204" pitchFamily="34" charset="0"/>
              </a:rPr>
              <a:t>c) To discourage people from being LGBTQIA+</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is the difference between sexual orientation and gender identity?</a:t>
            </a:r>
          </a:p>
          <a:p>
            <a:r>
              <a:rPr lang="en-US" dirty="0">
                <a:effectLst>
                  <a:glow rad="127000">
                    <a:schemeClr val="bg1"/>
                  </a:glow>
                </a:effectLst>
                <a:latin typeface="Century Gothic" panose="020B0502020202020204" pitchFamily="34" charset="0"/>
                <a:cs typeface="Arial" panose="020B0604020202020204" pitchFamily="34" charset="0"/>
              </a:rPr>
              <a:t>a) There is no difference</a:t>
            </a:r>
          </a:p>
          <a:p>
            <a:r>
              <a:rPr lang="en-US" dirty="0">
                <a:effectLst>
                  <a:glow rad="127000">
                    <a:schemeClr val="bg1"/>
                  </a:glow>
                </a:effectLst>
                <a:latin typeface="Century Gothic" panose="020B0502020202020204" pitchFamily="34" charset="0"/>
                <a:cs typeface="Arial" panose="020B0604020202020204" pitchFamily="34" charset="0"/>
              </a:rPr>
              <a:t>b) Sexual orientation refers to biological characteristics, while gender identity refers to attraction to people of the same or different gender</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c) Gender identity refers to one's internal sense of being male, female, both, or neither, while sexual orientation refers to attraction to people of the same or different gender</a:t>
            </a:r>
            <a:endParaRPr lang="en-GB" b="1" dirty="0">
              <a:solidFill>
                <a:srgbClr val="FF0000"/>
              </a:solidFill>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7FAE7B5-4D07-49C9-B3FA-32F3E66336A6}"/>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7062C8C3-4551-443A-BB0E-5DD0A9A03CF4}"/>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360123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85819" y="1324069"/>
            <a:ext cx="5416868"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3</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116955" cy="4524315"/>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are some common challenges faced by LGBTQIA+ youth?</a:t>
            </a:r>
          </a:p>
          <a:p>
            <a:r>
              <a:rPr lang="en-US" dirty="0">
                <a:effectLst>
                  <a:glow rad="127000">
                    <a:schemeClr val="bg1"/>
                  </a:glow>
                </a:effectLst>
                <a:latin typeface="Century Gothic" panose="020B0502020202020204" pitchFamily="34" charset="0"/>
                <a:cs typeface="Arial" panose="020B0604020202020204" pitchFamily="34" charset="0"/>
              </a:rPr>
              <a:t>a) Acceptance from family and friends</a:t>
            </a:r>
          </a:p>
          <a:p>
            <a:r>
              <a:rPr lang="en-US" dirty="0">
                <a:effectLst>
                  <a:glow rad="127000">
                    <a:schemeClr val="bg1"/>
                  </a:glow>
                </a:effectLst>
                <a:latin typeface="Century Gothic" panose="020B0502020202020204" pitchFamily="34" charset="0"/>
                <a:cs typeface="Arial" panose="020B0604020202020204" pitchFamily="34" charset="0"/>
              </a:rPr>
              <a:t>b) Legal protection</a:t>
            </a:r>
          </a:p>
          <a:p>
            <a:r>
              <a:rPr lang="en-US" dirty="0">
                <a:effectLst>
                  <a:glow rad="127000">
                    <a:schemeClr val="bg1"/>
                  </a:glow>
                </a:effectLst>
                <a:latin typeface="Century Gothic" panose="020B0502020202020204" pitchFamily="34" charset="0"/>
                <a:cs typeface="Arial" panose="020B0604020202020204" pitchFamily="34" charset="0"/>
              </a:rPr>
              <a:t>c) All of the above</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can allies do to support LGBTQIA+ people?</a:t>
            </a:r>
          </a:p>
          <a:p>
            <a:r>
              <a:rPr lang="en-US" dirty="0">
                <a:effectLst>
                  <a:glow rad="127000">
                    <a:schemeClr val="bg1"/>
                  </a:glow>
                </a:effectLst>
                <a:latin typeface="Century Gothic" panose="020B0502020202020204" pitchFamily="34" charset="0"/>
                <a:cs typeface="Arial" panose="020B0604020202020204" pitchFamily="34" charset="0"/>
              </a:rPr>
              <a:t>a) Listen to their experiences</a:t>
            </a:r>
          </a:p>
          <a:p>
            <a:r>
              <a:rPr lang="en-US" dirty="0">
                <a:effectLst>
                  <a:glow rad="127000">
                    <a:schemeClr val="bg1"/>
                  </a:glow>
                </a:effectLst>
                <a:latin typeface="Century Gothic" panose="020B0502020202020204" pitchFamily="34" charset="0"/>
                <a:cs typeface="Arial" panose="020B0604020202020204" pitchFamily="34" charset="0"/>
              </a:rPr>
              <a:t>b) Speak out against discrimination and inequality</a:t>
            </a:r>
          </a:p>
          <a:p>
            <a:r>
              <a:rPr lang="en-US" dirty="0">
                <a:effectLst>
                  <a:glow rad="127000">
                    <a:schemeClr val="bg1"/>
                  </a:glow>
                </a:effectLst>
                <a:latin typeface="Century Gothic" panose="020B0502020202020204" pitchFamily="34" charset="0"/>
                <a:cs typeface="Arial" panose="020B0604020202020204" pitchFamily="34" charset="0"/>
              </a:rPr>
              <a:t>c) All of the above</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can schools do to create a more inclusive environment for LGBTQIA+ students?</a:t>
            </a:r>
          </a:p>
          <a:p>
            <a:r>
              <a:rPr lang="en-US" dirty="0">
                <a:effectLst>
                  <a:glow rad="127000">
                    <a:schemeClr val="bg1"/>
                  </a:glow>
                </a:effectLst>
                <a:latin typeface="Century Gothic" panose="020B0502020202020204" pitchFamily="34" charset="0"/>
                <a:cs typeface="Arial" panose="020B0604020202020204" pitchFamily="34" charset="0"/>
              </a:rPr>
              <a:t>a) Implement policies and practices that support LGBTQIA+ rights</a:t>
            </a:r>
          </a:p>
          <a:p>
            <a:r>
              <a:rPr lang="en-US" dirty="0">
                <a:effectLst>
                  <a:glow rad="127000">
                    <a:schemeClr val="bg1"/>
                  </a:glow>
                </a:effectLst>
                <a:latin typeface="Century Gothic" panose="020B0502020202020204" pitchFamily="34" charset="0"/>
                <a:cs typeface="Arial" panose="020B0604020202020204" pitchFamily="34" charset="0"/>
              </a:rPr>
              <a:t>b) Offer resources and support for LGBTQIA+ students</a:t>
            </a:r>
          </a:p>
          <a:p>
            <a:r>
              <a:rPr lang="en-US" dirty="0">
                <a:effectLst>
                  <a:glow rad="127000">
                    <a:schemeClr val="bg1"/>
                  </a:glow>
                </a:effectLst>
                <a:latin typeface="Century Gothic" panose="020B0502020202020204" pitchFamily="34" charset="0"/>
                <a:cs typeface="Arial" panose="020B0604020202020204" pitchFamily="34" charset="0"/>
              </a:rPr>
              <a:t>c) Promote education and awareness about LGBTQIA+ issues</a:t>
            </a:r>
          </a:p>
          <a:p>
            <a:r>
              <a:rPr lang="en-US" dirty="0">
                <a:effectLst>
                  <a:glow rad="127000">
                    <a:schemeClr val="bg1"/>
                  </a:glow>
                </a:effectLst>
                <a:latin typeface="Century Gothic" panose="020B0502020202020204" pitchFamily="34" charset="0"/>
                <a:cs typeface="Arial" panose="020B0604020202020204" pitchFamily="34" charset="0"/>
              </a:rPr>
              <a:t>d) All of the above</a:t>
            </a:r>
            <a:endParaRPr lang="en-GB"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264C2DE-5141-4920-ADD8-6B4B57BD5BF7}"/>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D25821F5-5D6D-4C42-AA28-8A2C1937EF72}"/>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25681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6467747" cy="1325563"/>
          </a:xfrm>
        </p:spPr>
        <p:txBody>
          <a:bodyPr/>
          <a:lstStyle/>
          <a:p>
            <a:r>
              <a:rPr lang="en-US" sz="4000" dirty="0">
                <a:latin typeface="Century Gothic" panose="020B0502020202020204" pitchFamily="34" charset="0"/>
              </a:rPr>
              <a:t>What is Pride Month?</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200150"/>
            <a:ext cx="7008359" cy="5262979"/>
          </a:xfrm>
          <a:prstGeom prst="rect">
            <a:avLst/>
          </a:prstGeom>
        </p:spPr>
        <p:txBody>
          <a:bodyPr wrap="square">
            <a:spAutoFit/>
          </a:bodyPr>
          <a:lstStyle/>
          <a:p>
            <a:r>
              <a:rPr lang="en-US" sz="2400" dirty="0">
                <a:latin typeface="Century Gothic" panose="020B0502020202020204" pitchFamily="34" charset="0"/>
              </a:rPr>
              <a:t>Pride Month is a special time when people all around the world </a:t>
            </a:r>
            <a:r>
              <a:rPr lang="en-US" sz="2400" b="1" dirty="0">
                <a:latin typeface="Century Gothic" panose="020B0502020202020204" pitchFamily="34" charset="0"/>
              </a:rPr>
              <a:t>celebrate the LGBTQ+ community</a:t>
            </a:r>
            <a:r>
              <a:rPr lang="en-US" sz="2400" dirty="0">
                <a:latin typeface="Century Gothic" panose="020B0502020202020204" pitchFamily="34" charset="0"/>
              </a:rPr>
              <a:t>. It is a month dedicated to recognizing and honoring the </a:t>
            </a:r>
            <a:r>
              <a:rPr lang="en-US" sz="2400" b="1" dirty="0">
                <a:latin typeface="Century Gothic" panose="020B0502020202020204" pitchFamily="34" charset="0"/>
              </a:rPr>
              <a:t>diversity of sexual orientations and gender identities. </a:t>
            </a:r>
            <a:r>
              <a:rPr lang="en-US" sz="2400" dirty="0">
                <a:latin typeface="Century Gothic" panose="020B0502020202020204" pitchFamily="34" charset="0"/>
              </a:rPr>
              <a:t>During Pride Month, there are events, parades, and activities that promote equality, acceptance, and understanding. It's a time when people come together to show support and love for everyone, regardless of who they love or how they identify themselves. </a:t>
            </a:r>
            <a:r>
              <a:rPr lang="en-US" sz="2400" b="1" dirty="0">
                <a:latin typeface="Century Gothic" panose="020B0502020202020204" pitchFamily="34" charset="0"/>
              </a:rPr>
              <a:t>It's all about spreading kindness, respect, and celebrating the unique qualities that make each person special.</a:t>
            </a:r>
          </a:p>
        </p:txBody>
      </p:sp>
      <p:pic>
        <p:nvPicPr>
          <p:cNvPr id="8" name="Picture 7">
            <a:extLst>
              <a:ext uri="{FF2B5EF4-FFF2-40B4-BE49-F238E27FC236}">
                <a16:creationId xmlns:a16="http://schemas.microsoft.com/office/drawing/2014/main" id="{8986A8D8-4590-43E6-806E-68AAC74C1C2D}"/>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205997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76294" y="1324069"/>
            <a:ext cx="6434197" cy="369332"/>
          </a:xfrm>
          <a:prstGeom prst="rect">
            <a:avLst/>
          </a:prstGeom>
        </p:spPr>
        <p:txBody>
          <a:bodyPr wrap="none">
            <a:spAutoFit/>
          </a:bodyPr>
          <a:lstStyle/>
          <a:p>
            <a:r>
              <a:rPr lang="en-GB" b="1" dirty="0">
                <a:latin typeface="Century Gothic" panose="020B0502020202020204" pitchFamily="34" charset="0"/>
                <a:cs typeface="Arial" panose="020B0604020202020204" pitchFamily="34" charset="0"/>
              </a:rPr>
              <a:t>Follow-up form time activities: Form time quiz 3 Answers</a:t>
            </a: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116955" cy="4524315"/>
          </a:xfrm>
          <a:prstGeom prst="rect">
            <a:avLst/>
          </a:prstGeom>
          <a:noFill/>
        </p:spPr>
        <p:txBody>
          <a:bodyPr wrap="square">
            <a:spAutoFit/>
          </a:bodyPr>
          <a:lstStyle/>
          <a:p>
            <a:r>
              <a:rPr lang="en-US" dirty="0">
                <a:effectLst>
                  <a:glow rad="127000">
                    <a:schemeClr val="bg1"/>
                  </a:glow>
                </a:effectLst>
                <a:latin typeface="Century Gothic" panose="020B0502020202020204" pitchFamily="34" charset="0"/>
                <a:cs typeface="Arial" panose="020B0604020202020204" pitchFamily="34" charset="0"/>
              </a:rPr>
              <a:t>What are some common challenges faced by LGBTQIA+ youth?</a:t>
            </a:r>
          </a:p>
          <a:p>
            <a:r>
              <a:rPr lang="en-US" dirty="0">
                <a:effectLst>
                  <a:glow rad="127000">
                    <a:schemeClr val="bg1"/>
                  </a:glow>
                </a:effectLst>
                <a:latin typeface="Century Gothic" panose="020B0502020202020204" pitchFamily="34" charset="0"/>
                <a:cs typeface="Arial" panose="020B0604020202020204" pitchFamily="34" charset="0"/>
              </a:rPr>
              <a:t>a) Acceptance from family and friends</a:t>
            </a:r>
          </a:p>
          <a:p>
            <a:r>
              <a:rPr lang="en-US" dirty="0">
                <a:effectLst>
                  <a:glow rad="127000">
                    <a:schemeClr val="bg1"/>
                  </a:glow>
                </a:effectLst>
                <a:latin typeface="Century Gothic" panose="020B0502020202020204" pitchFamily="34" charset="0"/>
                <a:cs typeface="Arial" panose="020B0604020202020204" pitchFamily="34" charset="0"/>
              </a:rPr>
              <a:t>b) Legal protection</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c) All of the above</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can allies do to support LGBTQIA+ people?</a:t>
            </a:r>
          </a:p>
          <a:p>
            <a:r>
              <a:rPr lang="en-US" dirty="0">
                <a:effectLst>
                  <a:glow rad="127000">
                    <a:schemeClr val="bg1"/>
                  </a:glow>
                </a:effectLst>
                <a:latin typeface="Century Gothic" panose="020B0502020202020204" pitchFamily="34" charset="0"/>
                <a:cs typeface="Arial" panose="020B0604020202020204" pitchFamily="34" charset="0"/>
              </a:rPr>
              <a:t>a) Listen to their experiences</a:t>
            </a:r>
          </a:p>
          <a:p>
            <a:r>
              <a:rPr lang="en-US" dirty="0">
                <a:effectLst>
                  <a:glow rad="127000">
                    <a:schemeClr val="bg1"/>
                  </a:glow>
                </a:effectLst>
                <a:latin typeface="Century Gothic" panose="020B0502020202020204" pitchFamily="34" charset="0"/>
                <a:cs typeface="Arial" panose="020B0604020202020204" pitchFamily="34" charset="0"/>
              </a:rPr>
              <a:t>b) Speak out against discrimination and inequality</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c) All of the above</a:t>
            </a:r>
          </a:p>
          <a:p>
            <a:endParaRPr lang="en-US" dirty="0">
              <a:effectLst>
                <a:glow rad="127000">
                  <a:schemeClr val="bg1"/>
                </a:glow>
              </a:effectLst>
              <a:latin typeface="Century Gothic" panose="020B0502020202020204" pitchFamily="34" charset="0"/>
              <a:cs typeface="Arial" panose="020B0604020202020204" pitchFamily="34" charset="0"/>
            </a:endParaRPr>
          </a:p>
          <a:p>
            <a:r>
              <a:rPr lang="en-US" dirty="0">
                <a:effectLst>
                  <a:glow rad="127000">
                    <a:schemeClr val="bg1"/>
                  </a:glow>
                </a:effectLst>
                <a:latin typeface="Century Gothic" panose="020B0502020202020204" pitchFamily="34" charset="0"/>
                <a:cs typeface="Arial" panose="020B0604020202020204" pitchFamily="34" charset="0"/>
              </a:rPr>
              <a:t>What can schools do to create a more inclusive environment for LGBTQIA+ students?</a:t>
            </a:r>
          </a:p>
          <a:p>
            <a:r>
              <a:rPr lang="en-US" dirty="0">
                <a:effectLst>
                  <a:glow rad="127000">
                    <a:schemeClr val="bg1"/>
                  </a:glow>
                </a:effectLst>
                <a:latin typeface="Century Gothic" panose="020B0502020202020204" pitchFamily="34" charset="0"/>
                <a:cs typeface="Arial" panose="020B0604020202020204" pitchFamily="34" charset="0"/>
              </a:rPr>
              <a:t>a) Implement policies and practices that support LGBTQIA+ rights</a:t>
            </a:r>
          </a:p>
          <a:p>
            <a:r>
              <a:rPr lang="en-US" dirty="0">
                <a:effectLst>
                  <a:glow rad="127000">
                    <a:schemeClr val="bg1"/>
                  </a:glow>
                </a:effectLst>
                <a:latin typeface="Century Gothic" panose="020B0502020202020204" pitchFamily="34" charset="0"/>
                <a:cs typeface="Arial" panose="020B0604020202020204" pitchFamily="34" charset="0"/>
              </a:rPr>
              <a:t>b) Offer resources and support for LGBTQIA+ students</a:t>
            </a:r>
          </a:p>
          <a:p>
            <a:r>
              <a:rPr lang="en-US" dirty="0">
                <a:effectLst>
                  <a:glow rad="127000">
                    <a:schemeClr val="bg1"/>
                  </a:glow>
                </a:effectLst>
                <a:latin typeface="Century Gothic" panose="020B0502020202020204" pitchFamily="34" charset="0"/>
                <a:cs typeface="Arial" panose="020B0604020202020204" pitchFamily="34" charset="0"/>
              </a:rPr>
              <a:t>c) Promote education and awareness about LGBTQIA+ issues</a:t>
            </a:r>
          </a:p>
          <a:p>
            <a:r>
              <a:rPr lang="en-US" b="1" dirty="0">
                <a:solidFill>
                  <a:srgbClr val="FF0000"/>
                </a:solidFill>
                <a:effectLst>
                  <a:glow rad="127000">
                    <a:schemeClr val="bg1"/>
                  </a:glow>
                </a:effectLst>
                <a:latin typeface="Century Gothic" panose="020B0502020202020204" pitchFamily="34" charset="0"/>
                <a:cs typeface="Arial" panose="020B0604020202020204" pitchFamily="34" charset="0"/>
              </a:rPr>
              <a:t>d) All of the above</a:t>
            </a:r>
            <a:endParaRPr lang="en-GB" b="1" dirty="0">
              <a:solidFill>
                <a:srgbClr val="FF0000"/>
              </a:solidFill>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2003FF9-0F41-460E-93AC-F1A88BFD9A7C}"/>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2D829E62-9426-4AA4-A004-1F6F7B2A84E0}"/>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386563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76294" y="1324069"/>
            <a:ext cx="6769802" cy="400110"/>
          </a:xfrm>
          <a:prstGeom prst="rect">
            <a:avLst/>
          </a:prstGeom>
        </p:spPr>
        <p:txBody>
          <a:bodyPr wrap="none">
            <a:spAutoFit/>
          </a:bodyPr>
          <a:lstStyle/>
          <a:p>
            <a:r>
              <a:rPr lang="en-GB" sz="2000" b="1" dirty="0">
                <a:latin typeface="Century Gothic" panose="020B0502020202020204" pitchFamily="34" charset="0"/>
                <a:cs typeface="Arial" panose="020B0604020202020204" pitchFamily="34" charset="0"/>
              </a:rPr>
              <a:t>Follow-up form time activities: other possible </a:t>
            </a:r>
            <a:r>
              <a:rPr lang="en-GB" sz="2000" b="1" dirty="0" err="1">
                <a:latin typeface="Century Gothic" panose="020B0502020202020204" pitchFamily="34" charset="0"/>
                <a:cs typeface="Arial" panose="020B0604020202020204" pitchFamily="34" charset="0"/>
              </a:rPr>
              <a:t>actvities</a:t>
            </a:r>
            <a:endParaRPr lang="en-GB" sz="2000" b="1" dirty="0">
              <a:latin typeface="Century Gothic" panose="020B0502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116955" cy="4708981"/>
          </a:xfrm>
          <a:prstGeom prst="rect">
            <a:avLst/>
          </a:prstGeom>
          <a:noFill/>
        </p:spPr>
        <p:txBody>
          <a:bodyPr wrap="square">
            <a:spAutoFit/>
          </a:bodyPr>
          <a:lstStyle/>
          <a:p>
            <a:r>
              <a:rPr lang="en-US" sz="2000" b="1" dirty="0">
                <a:effectLst>
                  <a:glow rad="127000">
                    <a:schemeClr val="bg1"/>
                  </a:glow>
                </a:effectLst>
                <a:latin typeface="Century Gothic" panose="020B0502020202020204" pitchFamily="34" charset="0"/>
                <a:cs typeface="Arial" panose="020B0604020202020204" pitchFamily="34" charset="0"/>
              </a:rPr>
              <a:t>LGBTQ+ Rights Timeline: </a:t>
            </a:r>
            <a:r>
              <a:rPr lang="en-US" sz="2000" dirty="0">
                <a:effectLst>
                  <a:glow rad="127000">
                    <a:schemeClr val="bg1"/>
                  </a:glow>
                </a:effectLst>
                <a:latin typeface="Century Gothic" panose="020B0502020202020204" pitchFamily="34" charset="0"/>
                <a:cs typeface="Arial" panose="020B0604020202020204" pitchFamily="34" charset="0"/>
              </a:rPr>
              <a:t>Ask students to create a timeline of significant events in LGBTQ+ rights history. Encourage them to research and include key moments from both the UK and global LGBTQ+ rights movements.</a:t>
            </a:r>
          </a:p>
          <a:p>
            <a:endParaRPr lang="en-US" sz="2000" b="1" dirty="0">
              <a:effectLst>
                <a:glow rad="127000">
                  <a:schemeClr val="bg1"/>
                </a:glow>
              </a:effectLst>
              <a:latin typeface="Century Gothic" panose="020B0502020202020204" pitchFamily="34" charset="0"/>
              <a:cs typeface="Arial" panose="020B0604020202020204" pitchFamily="34" charset="0"/>
            </a:endParaRPr>
          </a:p>
          <a:p>
            <a:r>
              <a:rPr lang="en-US" sz="2000" b="1" dirty="0">
                <a:effectLst>
                  <a:glow rad="127000">
                    <a:schemeClr val="bg1"/>
                  </a:glow>
                </a:effectLst>
                <a:latin typeface="Century Gothic" panose="020B0502020202020204" pitchFamily="34" charset="0"/>
                <a:cs typeface="Arial" panose="020B0604020202020204" pitchFamily="34" charset="0"/>
              </a:rPr>
              <a:t>LGBTQ+ Flags and Symbols: </a:t>
            </a:r>
            <a:r>
              <a:rPr lang="en-US" sz="2000" dirty="0">
                <a:effectLst>
                  <a:glow rad="127000">
                    <a:schemeClr val="bg1"/>
                  </a:glow>
                </a:effectLst>
                <a:latin typeface="Century Gothic" panose="020B0502020202020204" pitchFamily="34" charset="0"/>
                <a:cs typeface="Arial" panose="020B0604020202020204" pitchFamily="34" charset="0"/>
              </a:rPr>
              <a:t>Teach students about the different LGBTQ+ flags and symbols used to represent the community. Have them design their own flags or create artwork featuring LGBTQ+ symbols, expressing inclusivity and support.</a:t>
            </a:r>
          </a:p>
          <a:p>
            <a:endParaRPr lang="en-US" sz="2000" b="1" dirty="0">
              <a:solidFill>
                <a:srgbClr val="FF0000"/>
              </a:solidFill>
              <a:effectLst>
                <a:glow rad="127000">
                  <a:schemeClr val="bg1"/>
                </a:glow>
              </a:effectLst>
              <a:latin typeface="Century Gothic" panose="020B0502020202020204" pitchFamily="34" charset="0"/>
              <a:cs typeface="Arial" panose="020B0604020202020204" pitchFamily="34" charset="0"/>
            </a:endParaRPr>
          </a:p>
          <a:p>
            <a:r>
              <a:rPr lang="en-US" sz="2000" b="1" dirty="0">
                <a:effectLst>
                  <a:glow rad="127000">
                    <a:schemeClr val="bg1"/>
                  </a:glow>
                </a:effectLst>
                <a:latin typeface="Century Gothic" panose="020B0502020202020204" pitchFamily="34" charset="0"/>
                <a:cs typeface="Arial" panose="020B0604020202020204" pitchFamily="34" charset="0"/>
              </a:rPr>
              <a:t>LGBTQ+ Ally Training: </a:t>
            </a:r>
            <a:r>
              <a:rPr lang="en-US" sz="2000" dirty="0">
                <a:effectLst>
                  <a:glow rad="127000">
                    <a:schemeClr val="bg1"/>
                  </a:glow>
                </a:effectLst>
                <a:latin typeface="Century Gothic" panose="020B0502020202020204" pitchFamily="34" charset="0"/>
                <a:cs typeface="Arial" panose="020B0604020202020204" pitchFamily="34" charset="0"/>
              </a:rPr>
              <a:t>Conduct an LGBTQ+ ally training session, teaching students about the importance of being supportive allies. Provide resources and strategies for creating a safe and inclusive environment for LGBTQ+ individuals within the school community.</a:t>
            </a:r>
            <a:endParaRPr lang="en-GB" sz="2000"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2003FF9-0F41-460E-93AC-F1A88BFD9A7C}"/>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2D829E62-9426-4AA4-A004-1F6F7B2A84E0}"/>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364931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BED40-FE5E-6C08-E462-DC8C1268A73F}"/>
              </a:ext>
            </a:extLst>
          </p:cNvPr>
          <p:cNvSpPr/>
          <p:nvPr/>
        </p:nvSpPr>
        <p:spPr>
          <a:xfrm>
            <a:off x="76294" y="1324069"/>
            <a:ext cx="6769802" cy="400110"/>
          </a:xfrm>
          <a:prstGeom prst="rect">
            <a:avLst/>
          </a:prstGeom>
        </p:spPr>
        <p:txBody>
          <a:bodyPr wrap="none">
            <a:spAutoFit/>
          </a:bodyPr>
          <a:lstStyle/>
          <a:p>
            <a:r>
              <a:rPr lang="en-GB" sz="2000" b="1" dirty="0">
                <a:latin typeface="Century Gothic" panose="020B0502020202020204" pitchFamily="34" charset="0"/>
                <a:cs typeface="Arial" panose="020B0604020202020204" pitchFamily="34" charset="0"/>
              </a:rPr>
              <a:t>Follow-up form time activities: other possible </a:t>
            </a:r>
            <a:r>
              <a:rPr lang="en-GB" sz="2000" b="1" dirty="0" err="1">
                <a:latin typeface="Century Gothic" panose="020B0502020202020204" pitchFamily="34" charset="0"/>
                <a:cs typeface="Arial" panose="020B0604020202020204" pitchFamily="34" charset="0"/>
              </a:rPr>
              <a:t>actvities</a:t>
            </a:r>
            <a:endParaRPr lang="en-GB" sz="2000" b="1" dirty="0">
              <a:latin typeface="Century Gothic" panose="020B0502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5D7808-57B4-1CBE-8B2C-421F5177DC34}"/>
              </a:ext>
            </a:extLst>
          </p:cNvPr>
          <p:cNvSpPr txBox="1"/>
          <p:nvPr/>
        </p:nvSpPr>
        <p:spPr>
          <a:xfrm>
            <a:off x="64768" y="1837925"/>
            <a:ext cx="8860157" cy="4708981"/>
          </a:xfrm>
          <a:prstGeom prst="rect">
            <a:avLst/>
          </a:prstGeom>
          <a:noFill/>
        </p:spPr>
        <p:txBody>
          <a:bodyPr wrap="square">
            <a:spAutoFit/>
          </a:bodyPr>
          <a:lstStyle/>
          <a:p>
            <a:r>
              <a:rPr lang="en-US" sz="2000" b="1" dirty="0">
                <a:effectLst>
                  <a:glow rad="127000">
                    <a:schemeClr val="bg1"/>
                  </a:glow>
                </a:effectLst>
                <a:latin typeface="Century Gothic" panose="020B0502020202020204" pitchFamily="34" charset="0"/>
                <a:cs typeface="Arial" panose="020B0604020202020204" pitchFamily="34" charset="0"/>
              </a:rPr>
              <a:t>LGBTQ+ Role Models: </a:t>
            </a:r>
            <a:r>
              <a:rPr lang="en-US" sz="2000" dirty="0">
                <a:effectLst>
                  <a:glow rad="127000">
                    <a:schemeClr val="bg1"/>
                  </a:glow>
                </a:effectLst>
                <a:latin typeface="Century Gothic" panose="020B0502020202020204" pitchFamily="34" charset="0"/>
                <a:cs typeface="Arial" panose="020B0604020202020204" pitchFamily="34" charset="0"/>
              </a:rPr>
              <a:t>Introduce students to LGBTQ+ role models and their contributions to various fields, such as literature, arts, science, and activism. Explore the impact these individuals have had on society and discuss their significance during Pride Month.</a:t>
            </a:r>
          </a:p>
          <a:p>
            <a:endParaRPr lang="en-US" sz="2000" dirty="0">
              <a:effectLst>
                <a:glow rad="127000">
                  <a:schemeClr val="bg1"/>
                </a:glow>
              </a:effectLst>
              <a:latin typeface="Century Gothic" panose="020B0502020202020204" pitchFamily="34" charset="0"/>
              <a:cs typeface="Arial" panose="020B0604020202020204" pitchFamily="34" charset="0"/>
            </a:endParaRPr>
          </a:p>
          <a:p>
            <a:r>
              <a:rPr lang="en-US" sz="2000" b="1" dirty="0">
                <a:effectLst>
                  <a:glow rad="127000">
                    <a:schemeClr val="bg1"/>
                  </a:glow>
                </a:effectLst>
                <a:latin typeface="Century Gothic" panose="020B0502020202020204" pitchFamily="34" charset="0"/>
                <a:cs typeface="Arial" panose="020B0604020202020204" pitchFamily="34" charset="0"/>
              </a:rPr>
              <a:t>Panel Discussion: </a:t>
            </a:r>
            <a:r>
              <a:rPr lang="en-US" sz="2000" dirty="0">
                <a:effectLst>
                  <a:glow rad="127000">
                    <a:schemeClr val="bg1"/>
                  </a:glow>
                </a:effectLst>
                <a:latin typeface="Century Gothic" panose="020B0502020202020204" pitchFamily="34" charset="0"/>
                <a:cs typeface="Arial" panose="020B0604020202020204" pitchFamily="34" charset="0"/>
              </a:rPr>
              <a:t>Organize a panel discussion with LGBTQ+ individuals who can share their experiences and answer questions from students. This interactive session provides an opportunity for students to gain firsthand knowledge and challenge any misconceptions they may have.</a:t>
            </a:r>
          </a:p>
          <a:p>
            <a:endParaRPr lang="en-US" sz="2000" b="1" dirty="0">
              <a:effectLst>
                <a:glow rad="127000">
                  <a:schemeClr val="bg1"/>
                </a:glow>
              </a:effectLst>
              <a:latin typeface="Century Gothic" panose="020B0502020202020204" pitchFamily="34" charset="0"/>
              <a:cs typeface="Arial" panose="020B0604020202020204" pitchFamily="34" charset="0"/>
            </a:endParaRPr>
          </a:p>
          <a:p>
            <a:r>
              <a:rPr lang="en-US" sz="2000" b="1" dirty="0">
                <a:effectLst>
                  <a:glow rad="127000">
                    <a:schemeClr val="bg1"/>
                  </a:glow>
                </a:effectLst>
                <a:latin typeface="Century Gothic" panose="020B0502020202020204" pitchFamily="34" charset="0"/>
                <a:cs typeface="Arial" panose="020B0604020202020204" pitchFamily="34" charset="0"/>
              </a:rPr>
              <a:t>Classroom Reflections: </a:t>
            </a:r>
            <a:r>
              <a:rPr lang="en-US" sz="2000" dirty="0">
                <a:effectLst>
                  <a:glow rad="127000">
                    <a:schemeClr val="bg1"/>
                  </a:glow>
                </a:effectLst>
                <a:latin typeface="Century Gothic" panose="020B0502020202020204" pitchFamily="34" charset="0"/>
                <a:cs typeface="Arial" panose="020B0604020202020204" pitchFamily="34" charset="0"/>
              </a:rPr>
              <a:t>Allocate time for students to reflect on the importance of LGBTQ+ rights, acceptance, and inclusion within the classroom and wider community. Encourage them to share their thoughts through written reflections, artwork, or group discussions.</a:t>
            </a:r>
            <a:endParaRPr lang="en-GB" sz="2000" dirty="0">
              <a:effectLst>
                <a:glow rad="127000">
                  <a:schemeClr val="bg1"/>
                </a:glow>
              </a:effectLst>
              <a:latin typeface="Century Gothic" panose="020B0502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2003FF9-0F41-460E-93AC-F1A88BFD9A7C}"/>
              </a:ext>
            </a:extLst>
          </p:cNvPr>
          <p:cNvSpPr txBox="1">
            <a:spLocks/>
          </p:cNvSpPr>
          <p:nvPr/>
        </p:nvSpPr>
        <p:spPr>
          <a:xfrm>
            <a:off x="1254417" y="0"/>
            <a:ext cx="78895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b="1" kern="1200"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mj-lt"/>
                <a:ea typeface="+mj-ea"/>
                <a:cs typeface="+mj-cs"/>
              </a:defRPr>
            </a:lvl1pPr>
          </a:lstStyle>
          <a:p>
            <a:r>
              <a:rPr lang="en-US" sz="3200" dirty="0">
                <a:effectLst>
                  <a:glow rad="127000">
                    <a:schemeClr val="bg1"/>
                  </a:glow>
                </a:effectLst>
                <a:latin typeface="Century Gothic" panose="020B0502020202020204" pitchFamily="34" charset="0"/>
              </a:rPr>
              <a:t>Pride Month: Form Time Activities</a:t>
            </a:r>
          </a:p>
        </p:txBody>
      </p:sp>
      <p:pic>
        <p:nvPicPr>
          <p:cNvPr id="11" name="Picture 10">
            <a:extLst>
              <a:ext uri="{FF2B5EF4-FFF2-40B4-BE49-F238E27FC236}">
                <a16:creationId xmlns:a16="http://schemas.microsoft.com/office/drawing/2014/main" id="{2D829E62-9426-4AA4-A004-1F6F7B2A84E0}"/>
              </a:ext>
            </a:extLst>
          </p:cNvPr>
          <p:cNvPicPr>
            <a:picLocks noChangeAspect="1"/>
          </p:cNvPicPr>
          <p:nvPr/>
        </p:nvPicPr>
        <p:blipFill>
          <a:blip r:embed="rId2"/>
          <a:stretch>
            <a:fillRect/>
          </a:stretch>
        </p:blipFill>
        <p:spPr>
          <a:xfrm>
            <a:off x="221653" y="191289"/>
            <a:ext cx="936978" cy="817573"/>
          </a:xfrm>
          <a:prstGeom prst="rect">
            <a:avLst/>
          </a:prstGeom>
        </p:spPr>
      </p:pic>
    </p:spTree>
    <p:extLst>
      <p:ext uri="{BB962C8B-B14F-4D97-AF65-F5344CB8AC3E}">
        <p14:creationId xmlns:p14="http://schemas.microsoft.com/office/powerpoint/2010/main" val="21247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407CFE-E68D-BAA8-FEEF-06994908B8DE}"/>
              </a:ext>
            </a:extLst>
          </p:cNvPr>
          <p:cNvSpPr txBox="1"/>
          <p:nvPr/>
        </p:nvSpPr>
        <p:spPr>
          <a:xfrm>
            <a:off x="386960" y="5312961"/>
            <a:ext cx="6381977" cy="618631"/>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Click the image to watch a video about Pride</a:t>
            </a:r>
          </a:p>
          <a:p>
            <a:pPr algn="ctr">
              <a:lnSpc>
                <a:spcPct val="90000"/>
              </a:lnSpc>
              <a:spcBef>
                <a:spcPct val="0"/>
              </a:spcBef>
            </a:pPr>
            <a:r>
              <a:rPr lang="en-GB" b="1" dirty="0">
                <a:gradFill flip="none" rotWithShape="1">
                  <a:gsLst>
                    <a:gs pos="0">
                      <a:srgbClr val="D90001"/>
                    </a:gs>
                    <a:gs pos="19000">
                      <a:srgbClr val="FF8D00"/>
                    </a:gs>
                    <a:gs pos="40000">
                      <a:srgbClr val="FFD901"/>
                    </a:gs>
                    <a:gs pos="100000">
                      <a:srgbClr val="770062"/>
                    </a:gs>
                    <a:gs pos="81000">
                      <a:srgbClr val="0B00A7"/>
                    </a:gs>
                    <a:gs pos="60000">
                      <a:srgbClr val="4DEC00"/>
                    </a:gs>
                  </a:gsLst>
                  <a:lin ang="0" scaled="1"/>
                  <a:tileRect/>
                </a:gradFill>
                <a:latin typeface="Century Gothic" panose="020B0502020202020204" pitchFamily="34" charset="0"/>
                <a:ea typeface="+mj-ea"/>
                <a:cs typeface="Arial" panose="020B0604020202020204" pitchFamily="34" charset="0"/>
              </a:rPr>
              <a:t>2 minutes</a:t>
            </a:r>
          </a:p>
        </p:txBody>
      </p:sp>
      <p:sp>
        <p:nvSpPr>
          <p:cNvPr id="9" name="Title 1">
            <a:extLst>
              <a:ext uri="{FF2B5EF4-FFF2-40B4-BE49-F238E27FC236}">
                <a16:creationId xmlns:a16="http://schemas.microsoft.com/office/drawing/2014/main" id="{56C9C012-3C7F-4943-A57F-39B58A9F5571}"/>
              </a:ext>
            </a:extLst>
          </p:cNvPr>
          <p:cNvSpPr>
            <a:spLocks noGrp="1"/>
          </p:cNvSpPr>
          <p:nvPr>
            <p:ph type="title"/>
          </p:nvPr>
        </p:nvSpPr>
        <p:spPr>
          <a:xfrm>
            <a:off x="1254417" y="0"/>
            <a:ext cx="6467747" cy="1325563"/>
          </a:xfrm>
        </p:spPr>
        <p:txBody>
          <a:bodyPr/>
          <a:lstStyle/>
          <a:p>
            <a:r>
              <a:rPr lang="en-US" sz="4000" dirty="0">
                <a:latin typeface="Century Gothic" panose="020B0502020202020204" pitchFamily="34" charset="0"/>
              </a:rPr>
              <a:t>What is Pride Month?</a:t>
            </a:r>
          </a:p>
        </p:txBody>
      </p:sp>
      <p:pic>
        <p:nvPicPr>
          <p:cNvPr id="10" name="Picture 9">
            <a:extLst>
              <a:ext uri="{FF2B5EF4-FFF2-40B4-BE49-F238E27FC236}">
                <a16:creationId xmlns:a16="http://schemas.microsoft.com/office/drawing/2014/main" id="{B4EB2B4F-9956-46A9-92F6-686365A3E629}"/>
              </a:ext>
            </a:extLst>
          </p:cNvPr>
          <p:cNvPicPr>
            <a:picLocks noChangeAspect="1"/>
          </p:cNvPicPr>
          <p:nvPr/>
        </p:nvPicPr>
        <p:blipFill>
          <a:blip r:embed="rId3"/>
          <a:stretch>
            <a:fillRect/>
          </a:stretch>
        </p:blipFill>
        <p:spPr>
          <a:xfrm>
            <a:off x="221653" y="191289"/>
            <a:ext cx="936978" cy="817573"/>
          </a:xfrm>
          <a:prstGeom prst="rect">
            <a:avLst/>
          </a:prstGeom>
        </p:spPr>
      </p:pic>
      <p:pic>
        <p:nvPicPr>
          <p:cNvPr id="11" name="Online Media 10" title="Veterans from UK’s first Pride mark 50th anniversary of event | ITV News">
            <a:hlinkClick r:id="" action="ppaction://media"/>
            <a:extLst>
              <a:ext uri="{FF2B5EF4-FFF2-40B4-BE49-F238E27FC236}">
                <a16:creationId xmlns:a16="http://schemas.microsoft.com/office/drawing/2014/main" id="{CA57869E-028B-4D73-8E30-5A875AFEDAAB}"/>
              </a:ext>
            </a:extLst>
          </p:cNvPr>
          <p:cNvPicPr>
            <a:picLocks noRot="1" noChangeAspect="1"/>
          </p:cNvPicPr>
          <p:nvPr>
            <a:videoFile r:link="rId1"/>
          </p:nvPr>
        </p:nvPicPr>
        <p:blipFill>
          <a:blip r:embed="rId4"/>
          <a:stretch>
            <a:fillRect/>
          </a:stretch>
        </p:blipFill>
        <p:spPr>
          <a:xfrm>
            <a:off x="702017" y="1715095"/>
            <a:ext cx="6066920" cy="3427810"/>
          </a:xfrm>
          <a:prstGeom prst="rect">
            <a:avLst/>
          </a:prstGeom>
          <a:ln>
            <a:solidFill>
              <a:schemeClr val="tx1"/>
            </a:solidFill>
          </a:ln>
        </p:spPr>
      </p:pic>
      <p:sp>
        <p:nvSpPr>
          <p:cNvPr id="2" name="TextBox 1">
            <a:extLst>
              <a:ext uri="{FF2B5EF4-FFF2-40B4-BE49-F238E27FC236}">
                <a16:creationId xmlns:a16="http://schemas.microsoft.com/office/drawing/2014/main" id="{1CD89785-AA63-593C-7E63-EECC2458681C}"/>
              </a:ext>
            </a:extLst>
          </p:cNvPr>
          <p:cNvSpPr txBox="1"/>
          <p:nvPr/>
        </p:nvSpPr>
        <p:spPr>
          <a:xfrm>
            <a:off x="0" y="6440129"/>
            <a:ext cx="9144000" cy="615553"/>
          </a:xfrm>
          <a:prstGeom prst="rect">
            <a:avLst/>
          </a:prstGeom>
          <a:noFill/>
        </p:spPr>
        <p:txBody>
          <a:bodyPr wrap="square" rtlCol="0">
            <a:spAutoFit/>
          </a:bodyPr>
          <a:lstStyle/>
          <a:p>
            <a:pPr algn="ctr"/>
            <a:r>
              <a:rPr lang="en-GB" sz="1600" dirty="0">
                <a:effectLst>
                  <a:glow rad="38100">
                    <a:schemeClr val="bg1"/>
                  </a:glow>
                </a:effectLst>
                <a:latin typeface="Arial" panose="020B0604020202020204" pitchFamily="34" charset="0"/>
                <a:cs typeface="Arial" panose="020B0604020202020204" pitchFamily="34" charset="0"/>
              </a:rPr>
              <a:t>Additional link to video: </a:t>
            </a:r>
            <a:r>
              <a:rPr lang="en-GB" sz="1600" dirty="0">
                <a:effectLst>
                  <a:glow rad="38100">
                    <a:schemeClr val="bg1"/>
                  </a:glo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https://youtu.be/4QuqSB-r9rI</a:t>
            </a:r>
            <a:endParaRPr lang="en-GB" sz="1600" dirty="0">
              <a:effectLst>
                <a:glow rad="38100">
                  <a:schemeClr val="bg1"/>
                </a:glow>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85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889583" cy="1325563"/>
          </a:xfrm>
        </p:spPr>
        <p:txBody>
          <a:bodyPr/>
          <a:lstStyle/>
          <a:p>
            <a:r>
              <a:rPr lang="en-US" sz="4000" dirty="0">
                <a:effectLst>
                  <a:glow rad="127000">
                    <a:schemeClr val="bg1"/>
                  </a:glow>
                </a:effectLst>
                <a:latin typeface="Century Gothic" panose="020B0502020202020204" pitchFamily="34" charset="0"/>
              </a:rPr>
              <a:t>Pride Month 2023: LGBTQIA+ role models</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200150"/>
            <a:ext cx="7431930" cy="923330"/>
          </a:xfrm>
          <a:prstGeom prst="rect">
            <a:avLst/>
          </a:prstGeom>
        </p:spPr>
        <p:txBody>
          <a:bodyPr wrap="square">
            <a:spAutoFit/>
          </a:bodyPr>
          <a:lstStyle/>
          <a:p>
            <a:r>
              <a:rPr lang="en-US" dirty="0"/>
              <a:t>Here are some LGBTQIA+ role models who have self-identified as being a part of the LGBTQ community. Does anybody recognise any of these faces?</a:t>
            </a:r>
            <a:endParaRPr lang="en-US" dirty="0">
              <a:latin typeface="Arial" panose="020B0604020202020204" pitchFamily="34" charset="0"/>
              <a:cs typeface="Arial" panose="020B0604020202020204" pitchFamily="34" charset="0"/>
            </a:endParaRPr>
          </a:p>
        </p:txBody>
      </p:sp>
      <p:pic>
        <p:nvPicPr>
          <p:cNvPr id="2050" name="Picture 2" descr="Introducing our annual celebration of the lesbian, bisexual, gay, and transgender people who make a real difference">
            <a:extLst>
              <a:ext uri="{FF2B5EF4-FFF2-40B4-BE49-F238E27FC236}">
                <a16:creationId xmlns:a16="http://schemas.microsoft.com/office/drawing/2014/main" id="{DFBB9DE5-26F6-E78D-7750-8320EB0A5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8" y="2305050"/>
            <a:ext cx="3589175" cy="2691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l the Celebrities Who Came Out As LGBTQ+ in 2023 (So Far)">
            <a:extLst>
              <a:ext uri="{FF2B5EF4-FFF2-40B4-BE49-F238E27FC236}">
                <a16:creationId xmlns:a16="http://schemas.microsoft.com/office/drawing/2014/main" id="{2926604C-2967-3E22-C965-EB4158C0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232" y="2305049"/>
            <a:ext cx="4787043" cy="26918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C42992B-F7A9-2951-A54A-9C63B8D823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74" y="4996931"/>
            <a:ext cx="1190241" cy="11902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D682E65-E48B-7990-C82A-B2782D82A8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69" y="4996930"/>
            <a:ext cx="1190241" cy="11902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438AEE8-7FD0-0A38-F6FD-DA0061E4F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1951" y="4996930"/>
            <a:ext cx="1190241" cy="11902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E16FBF7-24AF-55CD-E47B-06418061FC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0231" y="4996929"/>
            <a:ext cx="1190240" cy="11902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BA6CCFAF-AB59-40A2-723C-CA577EA6ED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9975" y="4996938"/>
            <a:ext cx="1190230" cy="119023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74A88461-C80A-D760-5E91-21C224D1A9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9736" y="4996928"/>
            <a:ext cx="1190239" cy="11902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683640EF-42D6-AEB0-A9CF-2AE9539C81A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339507" y="4996927"/>
            <a:ext cx="1207768" cy="1190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DB6DE75-5727-4221-B244-436B08D35529}"/>
              </a:ext>
            </a:extLst>
          </p:cNvPr>
          <p:cNvPicPr>
            <a:picLocks noChangeAspect="1"/>
          </p:cNvPicPr>
          <p:nvPr/>
        </p:nvPicPr>
        <p:blipFill>
          <a:blip r:embed="rId11"/>
          <a:stretch>
            <a:fillRect/>
          </a:stretch>
        </p:blipFill>
        <p:spPr>
          <a:xfrm>
            <a:off x="221653" y="191289"/>
            <a:ext cx="936978" cy="817573"/>
          </a:xfrm>
          <a:prstGeom prst="rect">
            <a:avLst/>
          </a:prstGeom>
        </p:spPr>
      </p:pic>
    </p:spTree>
    <p:extLst>
      <p:ext uri="{BB962C8B-B14F-4D97-AF65-F5344CB8AC3E}">
        <p14:creationId xmlns:p14="http://schemas.microsoft.com/office/powerpoint/2010/main" val="370268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763717" cy="1325563"/>
          </a:xfrm>
        </p:spPr>
        <p:txBody>
          <a:bodyPr/>
          <a:lstStyle/>
          <a:p>
            <a:r>
              <a:rPr lang="en-US" sz="4000" dirty="0">
                <a:effectLst>
                  <a:glow rad="127000">
                    <a:schemeClr val="bg1"/>
                  </a:glow>
                </a:effectLst>
                <a:latin typeface="Century Gothic" panose="020B0502020202020204" pitchFamily="34" charset="0"/>
              </a:rPr>
              <a:t>Pride Month: LGBTQIA+ around the world</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200150"/>
            <a:ext cx="7431930" cy="1754326"/>
          </a:xfrm>
          <a:prstGeom prst="rect">
            <a:avLst/>
          </a:prstGeom>
        </p:spPr>
        <p:txBody>
          <a:bodyPr wrap="square">
            <a:spAutoFit/>
          </a:bodyPr>
          <a:lstStyle/>
          <a:p>
            <a:r>
              <a:rPr lang="en-US" b="0" i="0" dirty="0">
                <a:effectLst/>
                <a:latin typeface="Century Gothic" panose="020B0502020202020204" pitchFamily="34" charset="0"/>
                <a:cs typeface="Arial" panose="020B0604020202020204" pitchFamily="34" charset="0"/>
              </a:rPr>
              <a:t>Despite progress in LGBTQIA+ rights in some countries, discrimination, violence, and persecution based on sexual orientation and gender identity are still </a:t>
            </a:r>
            <a:r>
              <a:rPr lang="en-US" b="1" i="0" dirty="0">
                <a:effectLst/>
                <a:latin typeface="Century Gothic" panose="020B0502020202020204" pitchFamily="34" charset="0"/>
                <a:cs typeface="Arial" panose="020B0604020202020204" pitchFamily="34" charset="0"/>
              </a:rPr>
              <a:t>widespread in many parts of the world</a:t>
            </a:r>
            <a:r>
              <a:rPr lang="en-US" b="0" i="0" dirty="0">
                <a:effectLst/>
                <a:latin typeface="Century Gothic" panose="020B0502020202020204" pitchFamily="34" charset="0"/>
                <a:cs typeface="Arial" panose="020B0604020202020204" pitchFamily="34" charset="0"/>
              </a:rPr>
              <a:t>. Homophobia, transphobia, and biphobia manifest in various forms, such as hate speech, hate crimes, exclusion from public life, and denial of basic human rights.</a:t>
            </a:r>
            <a:r>
              <a:rPr lang="en-US" dirty="0">
                <a:latin typeface="Century Gothic" panose="020B0502020202020204" pitchFamily="34" charset="0"/>
                <a:cs typeface="Arial" panose="020B0604020202020204" pitchFamily="34" charset="0"/>
              </a:rPr>
              <a:t> </a:t>
            </a:r>
          </a:p>
        </p:txBody>
      </p:sp>
      <p:pic>
        <p:nvPicPr>
          <p:cNvPr id="1026" name="Picture 2" descr="Map of Countries that Criminalise LGBT People | Human Dignity Trust">
            <a:extLst>
              <a:ext uri="{FF2B5EF4-FFF2-40B4-BE49-F238E27FC236}">
                <a16:creationId xmlns:a16="http://schemas.microsoft.com/office/drawing/2014/main" id="{F32438BD-4B35-F1B4-D610-273FADD2BE2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84055"/>
            <a:ext cx="6324600" cy="3801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37B605-ECBA-93EC-ACDA-E0FD91FF5C9B}"/>
              </a:ext>
            </a:extLst>
          </p:cNvPr>
          <p:cNvSpPr/>
          <p:nvPr/>
        </p:nvSpPr>
        <p:spPr>
          <a:xfrm>
            <a:off x="5552207" y="3470986"/>
            <a:ext cx="1839477" cy="523220"/>
          </a:xfrm>
          <a:prstGeom prst="rect">
            <a:avLst/>
          </a:prstGeom>
        </p:spPr>
        <p:txBody>
          <a:bodyPr wrap="square">
            <a:spAutoFit/>
          </a:bodyPr>
          <a:lstStyle/>
          <a:p>
            <a:r>
              <a:rPr lang="en-US" sz="1400" b="1" i="0" dirty="0">
                <a:effectLst/>
                <a:latin typeface="Century Gothic" panose="020B0502020202020204" pitchFamily="34" charset="0"/>
                <a:cs typeface="Arial" panose="020B0604020202020204" pitchFamily="34" charset="0"/>
              </a:rPr>
              <a:t>Countries where LGBTQIA+ is illegal </a:t>
            </a:r>
            <a:endParaRPr lang="en-US" sz="1400" b="1" dirty="0">
              <a:latin typeface="Century Gothic" panose="020B0502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165A79B-7E22-458F-AF03-451116033B69}"/>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136718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667930" cy="1325563"/>
          </a:xfrm>
        </p:spPr>
        <p:txBody>
          <a:bodyPr/>
          <a:lstStyle/>
          <a:p>
            <a:r>
              <a:rPr lang="en-US" sz="4000" dirty="0">
                <a:effectLst>
                  <a:glow rad="127000">
                    <a:schemeClr val="bg1"/>
                  </a:glow>
                </a:effectLst>
                <a:latin typeface="Century Gothic" panose="020B0502020202020204" pitchFamily="34" charset="0"/>
              </a:rPr>
              <a:t>Pride Month: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331442"/>
            <a:ext cx="6088322" cy="5078313"/>
          </a:xfrm>
          <a:prstGeom prst="rect">
            <a:avLst/>
          </a:prstGeom>
        </p:spPr>
        <p:txBody>
          <a:bodyPr wrap="square">
            <a:spAutoFit/>
          </a:bodyPr>
          <a:lstStyle/>
          <a:p>
            <a:pPr algn="l"/>
            <a:r>
              <a:rPr lang="en-US" b="0" i="0" dirty="0">
                <a:effectLst>
                  <a:glow rad="127000">
                    <a:schemeClr val="bg1"/>
                  </a:glow>
                </a:effectLst>
                <a:latin typeface="Century Gothic" panose="020B0502020202020204" pitchFamily="34" charset="0"/>
                <a:cs typeface="Arial" panose="020B0604020202020204" pitchFamily="34" charset="0"/>
              </a:rPr>
              <a:t>As a teenager, you may have friends or family members who identify as LGBTQIA+, or you may meet people in your community who identify as LGBTQIA+. By being an ally, </a:t>
            </a:r>
            <a:r>
              <a:rPr lang="en-US" b="1" i="0" dirty="0">
                <a:effectLst>
                  <a:glow rad="127000">
                    <a:schemeClr val="bg1"/>
                  </a:glow>
                </a:effectLst>
                <a:latin typeface="Century Gothic" panose="020B0502020202020204" pitchFamily="34" charset="0"/>
                <a:cs typeface="Arial" panose="020B0604020202020204" pitchFamily="34" charset="0"/>
              </a:rPr>
              <a:t>you can help create a safe and welcoming environment</a:t>
            </a:r>
            <a:r>
              <a:rPr lang="en-US" b="0" i="0" dirty="0">
                <a:effectLst>
                  <a:glow rad="127000">
                    <a:schemeClr val="bg1"/>
                  </a:glow>
                </a:effectLst>
                <a:latin typeface="Century Gothic" panose="020B0502020202020204" pitchFamily="34" charset="0"/>
                <a:cs typeface="Arial" panose="020B0604020202020204" pitchFamily="34" charset="0"/>
              </a:rPr>
              <a:t> for these individuals and show them that they are not alone.</a:t>
            </a:r>
          </a:p>
          <a:p>
            <a:pPr algn="l"/>
            <a:endParaRPr lang="en-US" b="0" i="0" dirty="0">
              <a:effectLst>
                <a:glow rad="127000">
                  <a:schemeClr val="bg1"/>
                </a:glow>
              </a:effectLst>
              <a:latin typeface="Century Gothic" panose="020B0502020202020204" pitchFamily="34" charset="0"/>
              <a:cs typeface="Arial" panose="020B0604020202020204" pitchFamily="34" charset="0"/>
            </a:endParaRPr>
          </a:p>
          <a:p>
            <a:pPr algn="l"/>
            <a:r>
              <a:rPr lang="en-US" b="0" i="0" dirty="0">
                <a:effectLst>
                  <a:glow rad="127000">
                    <a:schemeClr val="bg1"/>
                  </a:glow>
                </a:effectLst>
                <a:latin typeface="Century Gothic" panose="020B0502020202020204" pitchFamily="34" charset="0"/>
                <a:cs typeface="Arial" panose="020B0604020202020204" pitchFamily="34" charset="0"/>
              </a:rPr>
              <a:t>Being an ally also means </a:t>
            </a:r>
            <a:r>
              <a:rPr lang="en-US" b="1" i="0" dirty="0">
                <a:effectLst>
                  <a:glow rad="127000">
                    <a:schemeClr val="bg1"/>
                  </a:glow>
                </a:effectLst>
                <a:latin typeface="Century Gothic" panose="020B0502020202020204" pitchFamily="34" charset="0"/>
                <a:cs typeface="Arial" panose="020B0604020202020204" pitchFamily="34" charset="0"/>
              </a:rPr>
              <a:t>standing up against discrimination and hate speech when you see it</a:t>
            </a:r>
            <a:r>
              <a:rPr lang="en-US" b="0" i="0" dirty="0">
                <a:effectLst>
                  <a:glow rad="127000">
                    <a:schemeClr val="bg1"/>
                  </a:glow>
                </a:effectLst>
                <a:latin typeface="Century Gothic" panose="020B0502020202020204" pitchFamily="34" charset="0"/>
                <a:cs typeface="Arial" panose="020B0604020202020204" pitchFamily="34" charset="0"/>
              </a:rPr>
              <a:t> and </a:t>
            </a:r>
            <a:r>
              <a:rPr lang="en-US" b="1" i="0" dirty="0">
                <a:effectLst>
                  <a:glow rad="127000">
                    <a:schemeClr val="bg1"/>
                  </a:glow>
                </a:effectLst>
                <a:latin typeface="Century Gothic" panose="020B0502020202020204" pitchFamily="34" charset="0"/>
                <a:cs typeface="Arial" panose="020B0604020202020204" pitchFamily="34" charset="0"/>
              </a:rPr>
              <a:t>using your voice </a:t>
            </a:r>
            <a:r>
              <a:rPr lang="en-US" b="0" i="0" dirty="0">
                <a:effectLst>
                  <a:glow rad="127000">
                    <a:schemeClr val="bg1"/>
                  </a:glow>
                </a:effectLst>
                <a:latin typeface="Century Gothic" panose="020B0502020202020204" pitchFamily="34" charset="0"/>
                <a:cs typeface="Arial" panose="020B0604020202020204" pitchFamily="34" charset="0"/>
              </a:rPr>
              <a:t>to promote understanding and acceptance. It means being an advocate for policies and laws that </a:t>
            </a:r>
            <a:r>
              <a:rPr lang="en-US" b="1" i="0" dirty="0">
                <a:effectLst>
                  <a:glow rad="127000">
                    <a:schemeClr val="bg1"/>
                  </a:glow>
                </a:effectLst>
                <a:latin typeface="Century Gothic" panose="020B0502020202020204" pitchFamily="34" charset="0"/>
                <a:cs typeface="Arial" panose="020B0604020202020204" pitchFamily="34" charset="0"/>
              </a:rPr>
              <a:t>protect the rights of LGBTQIA+ people</a:t>
            </a:r>
            <a:r>
              <a:rPr lang="en-US" dirty="0">
                <a:effectLst>
                  <a:glow rad="127000">
                    <a:schemeClr val="bg1"/>
                  </a:glow>
                </a:effectLst>
                <a:latin typeface="Century Gothic" panose="020B0502020202020204" pitchFamily="34" charset="0"/>
                <a:cs typeface="Arial" panose="020B0604020202020204" pitchFamily="34" charset="0"/>
              </a:rPr>
              <a:t> </a:t>
            </a:r>
            <a:r>
              <a:rPr lang="en-US" b="0" i="0" dirty="0">
                <a:effectLst>
                  <a:glow rad="127000">
                    <a:schemeClr val="bg1"/>
                  </a:glow>
                </a:effectLst>
                <a:latin typeface="Century Gothic" panose="020B0502020202020204" pitchFamily="34" charset="0"/>
                <a:cs typeface="Arial" panose="020B0604020202020204" pitchFamily="34" charset="0"/>
              </a:rPr>
              <a:t>and supporting organizations that provide resources and services to the LGBTQIA+ community.</a:t>
            </a:r>
          </a:p>
          <a:p>
            <a:pPr algn="l"/>
            <a:endParaRPr lang="en-US" b="0" i="0" dirty="0">
              <a:effectLst>
                <a:glow rad="127000">
                  <a:schemeClr val="bg1"/>
                </a:glow>
              </a:effectLst>
              <a:latin typeface="Century Gothic" panose="020B0502020202020204" pitchFamily="34" charset="0"/>
              <a:cs typeface="Arial" panose="020B0604020202020204" pitchFamily="34" charset="0"/>
            </a:endParaRPr>
          </a:p>
          <a:p>
            <a:pPr algn="l"/>
            <a:r>
              <a:rPr lang="en-US" b="0" i="0" dirty="0">
                <a:effectLst>
                  <a:glow rad="127000">
                    <a:schemeClr val="bg1"/>
                  </a:glow>
                </a:effectLst>
                <a:latin typeface="Century Gothic" panose="020B0502020202020204" pitchFamily="34" charset="0"/>
                <a:cs typeface="Arial" panose="020B0604020202020204" pitchFamily="34" charset="0"/>
              </a:rPr>
              <a:t>In short, being an ally means </a:t>
            </a:r>
            <a:r>
              <a:rPr lang="en-US" b="1" i="0" dirty="0">
                <a:effectLst>
                  <a:glow rad="127000">
                    <a:schemeClr val="bg1"/>
                  </a:glow>
                </a:effectLst>
                <a:latin typeface="Century Gothic" panose="020B0502020202020204" pitchFamily="34" charset="0"/>
                <a:cs typeface="Arial" panose="020B0604020202020204" pitchFamily="34" charset="0"/>
              </a:rPr>
              <a:t>being a good friend, neighbor, and citizen</a:t>
            </a:r>
            <a:r>
              <a:rPr lang="en-US" b="0" i="0" dirty="0">
                <a:effectLst>
                  <a:glow rad="127000">
                    <a:schemeClr val="bg1"/>
                  </a:glow>
                </a:effectLst>
                <a:latin typeface="Century Gothic" panose="020B0502020202020204" pitchFamily="34" charset="0"/>
                <a:cs typeface="Arial" panose="020B0604020202020204" pitchFamily="34" charset="0"/>
              </a:rPr>
              <a:t>, and helping to make the world a better, more inclusive place for everyone.</a:t>
            </a:r>
          </a:p>
        </p:txBody>
      </p:sp>
      <p:pic>
        <p:nvPicPr>
          <p:cNvPr id="3076" name="Picture 4" descr="Lady Gaga – Store norske leksikon">
            <a:extLst>
              <a:ext uri="{FF2B5EF4-FFF2-40B4-BE49-F238E27FC236}">
                <a16:creationId xmlns:a16="http://schemas.microsoft.com/office/drawing/2014/main" id="{A7851488-D191-ADF8-2636-F5E0EE300E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278" y="1455524"/>
            <a:ext cx="1532467" cy="1364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6266D538-27E9-32CB-6E76-295988851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277" y="2962793"/>
            <a:ext cx="1532467" cy="1532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descr="Harry Styles' Concerts are LGBTQ+ Safe Spaces | Them">
            <a:extLst>
              <a:ext uri="{FF2B5EF4-FFF2-40B4-BE49-F238E27FC236}">
                <a16:creationId xmlns:a16="http://schemas.microsoft.com/office/drawing/2014/main" id="{1372F8F0-2E20-0BA4-A406-25B2BE9C438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371935" y="4734253"/>
            <a:ext cx="1532467" cy="1532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1759A81-94DE-42E7-B641-21F286591D90}"/>
              </a:ext>
            </a:extLst>
          </p:cNvPr>
          <p:cNvPicPr>
            <a:picLocks noChangeAspect="1"/>
          </p:cNvPicPr>
          <p:nvPr/>
        </p:nvPicPr>
        <p:blipFill>
          <a:blip r:embed="rId6"/>
          <a:stretch>
            <a:fillRect/>
          </a:stretch>
        </p:blipFill>
        <p:spPr>
          <a:xfrm>
            <a:off x="221653" y="191289"/>
            <a:ext cx="936978" cy="817573"/>
          </a:xfrm>
          <a:prstGeom prst="rect">
            <a:avLst/>
          </a:prstGeom>
        </p:spPr>
      </p:pic>
    </p:spTree>
    <p:extLst>
      <p:ext uri="{BB962C8B-B14F-4D97-AF65-F5344CB8AC3E}">
        <p14:creationId xmlns:p14="http://schemas.microsoft.com/office/powerpoint/2010/main" val="264859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417" y="0"/>
            <a:ext cx="7241882" cy="1325563"/>
          </a:xfrm>
        </p:spPr>
        <p:txBody>
          <a:bodyPr/>
          <a:lstStyle/>
          <a:p>
            <a:r>
              <a:rPr lang="en-US" sz="4000" dirty="0">
                <a:effectLst>
                  <a:glow rad="127000">
                    <a:schemeClr val="bg1"/>
                  </a:glow>
                </a:effectLst>
                <a:latin typeface="Century Gothic" panose="020B0502020202020204" pitchFamily="34" charset="0"/>
              </a:rPr>
              <a:t>Pride Month: How to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200150"/>
            <a:ext cx="8850986" cy="1569660"/>
          </a:xfrm>
          <a:prstGeom prst="rect">
            <a:avLst/>
          </a:prstGeom>
        </p:spPr>
        <p:txBody>
          <a:bodyPr wrap="square">
            <a:spAutoFit/>
          </a:bodyPr>
          <a:lstStyle/>
          <a:p>
            <a:pPr algn="l"/>
            <a:r>
              <a:rPr lang="en-US" b="1" i="0" dirty="0">
                <a:effectLst>
                  <a:glow rad="127000">
                    <a:schemeClr val="bg1"/>
                  </a:glow>
                </a:effectLst>
                <a:latin typeface="Century Gothic" panose="020B0502020202020204" pitchFamily="34" charset="0"/>
                <a:cs typeface="Arial" panose="020B0604020202020204" pitchFamily="34" charset="0"/>
              </a:rPr>
              <a:t>Educate yourself</a:t>
            </a:r>
          </a:p>
          <a:p>
            <a:pPr algn="l"/>
            <a:endParaRPr lang="en-US" sz="900" dirty="0">
              <a:effectLst>
                <a:glow rad="127000">
                  <a:schemeClr val="bg1"/>
                </a:glow>
              </a:effectLst>
              <a:latin typeface="Century Gothic" panose="020B0502020202020204" pitchFamily="34" charset="0"/>
              <a:cs typeface="Arial" panose="020B0604020202020204" pitchFamily="34" charset="0"/>
            </a:endParaRPr>
          </a:p>
          <a:p>
            <a:r>
              <a:rPr lang="en-US" sz="1700" b="0" i="0" dirty="0">
                <a:effectLst>
                  <a:glow rad="127000">
                    <a:schemeClr val="bg1"/>
                  </a:glow>
                </a:effectLst>
                <a:latin typeface="Century Gothic" panose="020B0502020202020204" pitchFamily="34" charset="0"/>
                <a:cs typeface="Arial" panose="020B0604020202020204" pitchFamily="34" charset="0"/>
              </a:rPr>
              <a:t>Learn about the experiences, struggles, and issues faced by LGBTQIA+ individuals. This can include reading books, watching movies or documentaries, and researching online.  Watch online media that supports ally work.</a:t>
            </a:r>
          </a:p>
          <a:p>
            <a:pPr algn="l"/>
            <a:endParaRPr lang="en-US" b="0" i="0" dirty="0">
              <a:effectLst>
                <a:glow rad="127000">
                  <a:schemeClr val="bg1"/>
                </a:glo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05A720B-E667-1991-0E38-65244F132CF9}"/>
              </a:ext>
            </a:extLst>
          </p:cNvPr>
          <p:cNvSpPr/>
          <p:nvPr/>
        </p:nvSpPr>
        <p:spPr>
          <a:xfrm>
            <a:off x="1370963" y="6227075"/>
            <a:ext cx="6655182" cy="461665"/>
          </a:xfrm>
          <a:prstGeom prst="rect">
            <a:avLst/>
          </a:prstGeom>
        </p:spPr>
        <p:txBody>
          <a:bodyPr wrap="square">
            <a:spAutoFit/>
          </a:bodyPr>
          <a:lstStyle/>
          <a:p>
            <a:pPr algn="ctr"/>
            <a:r>
              <a:rPr lang="en-US" sz="1200" b="1" i="0" dirty="0">
                <a:effectLst>
                  <a:glow rad="38100">
                    <a:schemeClr val="bg1"/>
                  </a:glow>
                </a:effectLst>
                <a:latin typeface="Century Gothic" panose="020B0502020202020204" pitchFamily="34" charset="0"/>
                <a:cs typeface="Arial" panose="020B0604020202020204" pitchFamily="34" charset="0"/>
              </a:rPr>
              <a:t>Watch ‘Shh! Silence Helps Homophobia’ :7 minutes</a:t>
            </a:r>
          </a:p>
          <a:p>
            <a:pPr algn="ctr"/>
            <a:r>
              <a:rPr lang="en-US" sz="1200" b="1" dirty="0">
                <a:effectLst>
                  <a:glow rad="38100">
                    <a:schemeClr val="bg1"/>
                  </a:glow>
                </a:effectLst>
                <a:latin typeface="Century Gothic" panose="020B0502020202020204" pitchFamily="34" charset="0"/>
                <a:cs typeface="Arial" panose="020B0604020202020204" pitchFamily="34" charset="0"/>
              </a:rPr>
              <a:t>Click image to start video or alternatively use this link: </a:t>
            </a:r>
            <a:r>
              <a:rPr lang="en-US" sz="1200" b="1" dirty="0">
                <a:effectLst>
                  <a:glow rad="38100">
                    <a:schemeClr val="bg1"/>
                  </a:glow>
                </a:effectLst>
                <a:latin typeface="Century Gothic" panose="020B0502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https://youtu.be/XQKGigb5l28</a:t>
            </a:r>
            <a:endParaRPr lang="en-US" sz="1200" b="1" dirty="0">
              <a:effectLst>
                <a:glow rad="38100">
                  <a:schemeClr val="bg1"/>
                </a:glow>
              </a:effectLst>
              <a:latin typeface="Century Gothic" panose="020B0502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D20E866-865D-491D-B8C8-86FA479603DC}"/>
              </a:ext>
            </a:extLst>
          </p:cNvPr>
          <p:cNvPicPr>
            <a:picLocks noChangeAspect="1"/>
          </p:cNvPicPr>
          <p:nvPr/>
        </p:nvPicPr>
        <p:blipFill>
          <a:blip r:embed="rId5"/>
          <a:stretch>
            <a:fillRect/>
          </a:stretch>
        </p:blipFill>
        <p:spPr>
          <a:xfrm>
            <a:off x="221653" y="191289"/>
            <a:ext cx="936978" cy="817573"/>
          </a:xfrm>
          <a:prstGeom prst="rect">
            <a:avLst/>
          </a:prstGeom>
        </p:spPr>
      </p:pic>
      <p:pic>
        <p:nvPicPr>
          <p:cNvPr id="3" name="Online Media 2" title="Shh! Silence Helps Homophobia - LGBT Youth Scotland">
            <a:hlinkClick r:id="" action="ppaction://media"/>
            <a:extLst>
              <a:ext uri="{FF2B5EF4-FFF2-40B4-BE49-F238E27FC236}">
                <a16:creationId xmlns:a16="http://schemas.microsoft.com/office/drawing/2014/main" id="{13777033-73D7-0D25-F19F-3ED2AA01910C}"/>
              </a:ext>
            </a:extLst>
          </p:cNvPr>
          <p:cNvPicPr>
            <a:picLocks noRot="1" noChangeAspect="1"/>
          </p:cNvPicPr>
          <p:nvPr>
            <a:videoFile r:link="rId1"/>
          </p:nvPr>
        </p:nvPicPr>
        <p:blipFill>
          <a:blip r:embed="rId6"/>
          <a:stretch>
            <a:fillRect/>
          </a:stretch>
        </p:blipFill>
        <p:spPr>
          <a:xfrm>
            <a:off x="1254417" y="2525713"/>
            <a:ext cx="6551082" cy="3701362"/>
          </a:xfrm>
          <a:prstGeom prst="rect">
            <a:avLst/>
          </a:prstGeom>
          <a:ln>
            <a:solidFill>
              <a:schemeClr val="tx1"/>
            </a:solidFill>
          </a:ln>
        </p:spPr>
      </p:pic>
    </p:spTree>
    <p:extLst>
      <p:ext uri="{BB962C8B-B14F-4D97-AF65-F5344CB8AC3E}">
        <p14:creationId xmlns:p14="http://schemas.microsoft.com/office/powerpoint/2010/main" val="14305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5097" y="0"/>
            <a:ext cx="7241882" cy="1325563"/>
          </a:xfrm>
        </p:spPr>
        <p:txBody>
          <a:bodyPr/>
          <a:lstStyle/>
          <a:p>
            <a:r>
              <a:rPr lang="en-US" sz="4000" dirty="0">
                <a:effectLst>
                  <a:glow rad="127000">
                    <a:schemeClr val="bg1"/>
                  </a:glow>
                </a:effectLst>
                <a:latin typeface="Century Gothic" panose="020B0502020202020204" pitchFamily="34" charset="0"/>
              </a:rPr>
              <a:t>Pride Month: How to be an LGBTQIA+ ally</a:t>
            </a:r>
          </a:p>
        </p:txBody>
      </p:sp>
      <p:sp>
        <p:nvSpPr>
          <p:cNvPr id="7" name="Rectangle 6">
            <a:extLst>
              <a:ext uri="{FF2B5EF4-FFF2-40B4-BE49-F238E27FC236}">
                <a16:creationId xmlns:a16="http://schemas.microsoft.com/office/drawing/2014/main" id="{3CE978AC-F32B-EE0C-E205-B095A2412F86}"/>
              </a:ext>
            </a:extLst>
          </p:cNvPr>
          <p:cNvSpPr/>
          <p:nvPr/>
        </p:nvSpPr>
        <p:spPr>
          <a:xfrm>
            <a:off x="125866" y="1200150"/>
            <a:ext cx="7062334" cy="1754326"/>
          </a:xfrm>
          <a:prstGeom prst="rect">
            <a:avLst/>
          </a:prstGeom>
        </p:spPr>
        <p:txBody>
          <a:bodyPr wrap="square">
            <a:spAutoFit/>
          </a:bodyPr>
          <a:lstStyle/>
          <a:p>
            <a:pPr algn="l"/>
            <a:r>
              <a:rPr lang="en-US" b="1" i="0" dirty="0">
                <a:effectLst>
                  <a:glow rad="127000">
                    <a:schemeClr val="bg1"/>
                  </a:glow>
                </a:effectLst>
                <a:latin typeface="Century Gothic" panose="020B0502020202020204" pitchFamily="34" charset="0"/>
                <a:cs typeface="Arial" panose="020B0604020202020204" pitchFamily="34" charset="0"/>
              </a:rPr>
              <a:t>Speak Up</a:t>
            </a:r>
          </a:p>
          <a:p>
            <a:pPr algn="l"/>
            <a:endParaRPr lang="en-US" dirty="0">
              <a:effectLst>
                <a:glow rad="127000">
                  <a:schemeClr val="bg1"/>
                </a:glow>
              </a:effectLst>
              <a:latin typeface="Century Gothic" panose="020B0502020202020204" pitchFamily="34" charset="0"/>
              <a:cs typeface="Arial" panose="020B0604020202020204" pitchFamily="34" charset="0"/>
            </a:endParaRPr>
          </a:p>
          <a:p>
            <a:r>
              <a:rPr lang="en-US" b="0" i="0" dirty="0">
                <a:effectLst/>
                <a:latin typeface="Century Gothic" panose="020B0502020202020204" pitchFamily="34" charset="0"/>
                <a:cs typeface="Arial" panose="020B0604020202020204" pitchFamily="34" charset="0"/>
              </a:rPr>
              <a:t>If you hear someone making derogatory comments or jokes about LGBTQIA+ individuals, speak up and let them know that it is not okay. Stand up against bullying, discrimination, and hate speech.</a:t>
            </a:r>
            <a:endParaRPr lang="en-US" b="0" i="0" dirty="0">
              <a:effectLst>
                <a:glow rad="127000">
                  <a:schemeClr val="bg1"/>
                </a:glow>
              </a:effectLst>
              <a:latin typeface="Century Gothic" panose="020B0502020202020204" pitchFamily="34" charset="0"/>
              <a:cs typeface="Arial" panose="020B0604020202020204" pitchFamily="34" charset="0"/>
            </a:endParaRPr>
          </a:p>
        </p:txBody>
      </p:sp>
      <p:pic>
        <p:nvPicPr>
          <p:cNvPr id="4098" name="Picture 2" descr="Premier League stars come together to tackle homophobia in Rainbow Laces  campaign | The Sun">
            <a:extLst>
              <a:ext uri="{FF2B5EF4-FFF2-40B4-BE49-F238E27FC236}">
                <a16:creationId xmlns:a16="http://schemas.microsoft.com/office/drawing/2014/main" id="{10AC6AF2-0D15-7375-8A26-BFF0B79336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733" y="2772728"/>
            <a:ext cx="4097867" cy="379399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D2209B-5074-44DF-9B08-76FD8E96D032}"/>
              </a:ext>
            </a:extLst>
          </p:cNvPr>
          <p:cNvPicPr>
            <a:picLocks noChangeAspect="1"/>
          </p:cNvPicPr>
          <p:nvPr/>
        </p:nvPicPr>
        <p:blipFill>
          <a:blip r:embed="rId3"/>
          <a:stretch>
            <a:fillRect/>
          </a:stretch>
        </p:blipFill>
        <p:spPr>
          <a:xfrm>
            <a:off x="221653" y="191289"/>
            <a:ext cx="936978" cy="817573"/>
          </a:xfrm>
          <a:prstGeom prst="rect">
            <a:avLst/>
          </a:prstGeom>
        </p:spPr>
      </p:pic>
    </p:spTree>
    <p:extLst>
      <p:ext uri="{BB962C8B-B14F-4D97-AF65-F5344CB8AC3E}">
        <p14:creationId xmlns:p14="http://schemas.microsoft.com/office/powerpoint/2010/main" val="3670193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rts-PowerPoint-Template" id="{4AE895E2-8022-0A49-8F64-998A859F8180}" vid="{1B90C40A-10F7-624A-9979-6106C67EEE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LGBT-PowerPoint-Template</Template>
  <TotalTime>0</TotalTime>
  <Words>3050</Words>
  <Application>Microsoft Office PowerPoint</Application>
  <PresentationFormat>On-screen Show (4:3)</PresentationFormat>
  <Paragraphs>266</Paragraphs>
  <Slides>32</Slides>
  <Notes>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Symbol</vt:lpstr>
      <vt:lpstr>Trebuchet MS</vt:lpstr>
      <vt:lpstr>Univers LT Pro 45 Light</vt:lpstr>
      <vt:lpstr>Univers LT Pro 85 XBlack</vt:lpstr>
      <vt:lpstr>Office Theme</vt:lpstr>
      <vt:lpstr>Pride Month June 2024</vt:lpstr>
      <vt:lpstr>PowerPoint Presentation</vt:lpstr>
      <vt:lpstr>What is Pride Month?</vt:lpstr>
      <vt:lpstr>What is Pride Month?</vt:lpstr>
      <vt:lpstr>Pride Month 2023: LGBTQIA+ role models</vt:lpstr>
      <vt:lpstr>Pride Month: LGBTQIA+ around the world</vt:lpstr>
      <vt:lpstr>Pride Month: Be an LGBTQIA+ ally</vt:lpstr>
      <vt:lpstr>Pride Month: How to be an LGBTQIA+ ally</vt:lpstr>
      <vt:lpstr>Pride Month: How to be an LGBTQIA+ ally</vt:lpstr>
      <vt:lpstr>Pride Month: How to be an LGBTQIA+ ally</vt:lpstr>
      <vt:lpstr>Pride Month: How to be an LGBTQIA+ ally</vt:lpstr>
      <vt:lpstr>Pride Month: How to be an LGBTQIA+ ally</vt:lpstr>
      <vt:lpstr>Pride Month: How can schools and students celebrate and support LGBTQIA+ individuals and communities in school?</vt:lpstr>
      <vt:lpstr>Pride Month final thoughts: it starts with you and your actions and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2023-04-12T15:35:35Z</dcterms:created>
  <dcterms:modified xsi:type="dcterms:W3CDTF">2024-06-03T06:55:40Z</dcterms:modified>
</cp:coreProperties>
</file>